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7"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9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E8697B-3BC2-4118-B09B-70FD32D0F540}" type="datetimeFigureOut">
              <a:rPr lang="en-US" smtClean="0"/>
              <a:t>6/24/2017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1C3894-AD0F-48A7-B19B-38C8B5298D59}" type="slidenum">
              <a:rPr lang="en-US" smtClean="0"/>
              <a:t>‹#›</a:t>
            </a:fld>
            <a:endParaRPr lang="en-US"/>
          </a:p>
        </p:txBody>
      </p:sp>
    </p:spTree>
    <p:extLst>
      <p:ext uri="{BB962C8B-B14F-4D97-AF65-F5344CB8AC3E}">
        <p14:creationId xmlns:p14="http://schemas.microsoft.com/office/powerpoint/2010/main" val="1572838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fa-IR" altLang="fa-IR"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fld id="{7BD187E7-A550-48FC-BFAF-4E84CE8F1C7F}" type="slidenum">
              <a:rPr lang="fa-IR" altLang="fa-IR"/>
              <a:pPr eaLnBrk="1" hangingPunct="1"/>
              <a:t>8</a:t>
            </a:fld>
            <a:endParaRPr lang="fa-IR" alt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D048019-33DA-4090-B75E-4DEC19FFCE84}" type="datetimeFigureOut">
              <a:rPr lang="en-US" smtClean="0"/>
              <a:t>6/24/2017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228B34-CF80-4AAA-81D6-1CA303CCA410}" type="slidenum">
              <a:rPr lang="en-US" smtClean="0"/>
              <a:t>‹#›</a:t>
            </a:fld>
            <a:endParaRPr lang="en-US"/>
          </a:p>
        </p:txBody>
      </p:sp>
    </p:spTree>
    <p:extLst>
      <p:ext uri="{BB962C8B-B14F-4D97-AF65-F5344CB8AC3E}">
        <p14:creationId xmlns:p14="http://schemas.microsoft.com/office/powerpoint/2010/main" val="4199601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048019-33DA-4090-B75E-4DEC19FFCE84}" type="datetimeFigureOut">
              <a:rPr lang="en-US" smtClean="0"/>
              <a:t>6/24/2017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228B34-CF80-4AAA-81D6-1CA303CCA410}" type="slidenum">
              <a:rPr lang="en-US" smtClean="0"/>
              <a:t>‹#›</a:t>
            </a:fld>
            <a:endParaRPr lang="en-US"/>
          </a:p>
        </p:txBody>
      </p:sp>
    </p:spTree>
    <p:extLst>
      <p:ext uri="{BB962C8B-B14F-4D97-AF65-F5344CB8AC3E}">
        <p14:creationId xmlns:p14="http://schemas.microsoft.com/office/powerpoint/2010/main" val="2298979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048019-33DA-4090-B75E-4DEC19FFCE84}" type="datetimeFigureOut">
              <a:rPr lang="en-US" smtClean="0"/>
              <a:t>6/24/2017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228B34-CF80-4AAA-81D6-1CA303CCA410}" type="slidenum">
              <a:rPr lang="en-US" smtClean="0"/>
              <a:t>‹#›</a:t>
            </a:fld>
            <a:endParaRPr lang="en-US"/>
          </a:p>
        </p:txBody>
      </p:sp>
    </p:spTree>
    <p:extLst>
      <p:ext uri="{BB962C8B-B14F-4D97-AF65-F5344CB8AC3E}">
        <p14:creationId xmlns:p14="http://schemas.microsoft.com/office/powerpoint/2010/main" val="481752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D048019-33DA-4090-B75E-4DEC19FFCE84}" type="datetimeFigureOut">
              <a:rPr lang="en-US" smtClean="0"/>
              <a:t>6/24/2017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228B34-CF80-4AAA-81D6-1CA303CCA410}" type="slidenum">
              <a:rPr lang="en-US" smtClean="0"/>
              <a:t>‹#›</a:t>
            </a:fld>
            <a:endParaRPr lang="en-US"/>
          </a:p>
        </p:txBody>
      </p:sp>
    </p:spTree>
    <p:extLst>
      <p:ext uri="{BB962C8B-B14F-4D97-AF65-F5344CB8AC3E}">
        <p14:creationId xmlns:p14="http://schemas.microsoft.com/office/powerpoint/2010/main" val="1371181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048019-33DA-4090-B75E-4DEC19FFCE84}" type="datetimeFigureOut">
              <a:rPr lang="en-US" smtClean="0"/>
              <a:t>6/24/2017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228B34-CF80-4AAA-81D6-1CA303CCA410}" type="slidenum">
              <a:rPr lang="en-US" smtClean="0"/>
              <a:t>‹#›</a:t>
            </a:fld>
            <a:endParaRPr lang="en-US"/>
          </a:p>
        </p:txBody>
      </p:sp>
    </p:spTree>
    <p:extLst>
      <p:ext uri="{BB962C8B-B14F-4D97-AF65-F5344CB8AC3E}">
        <p14:creationId xmlns:p14="http://schemas.microsoft.com/office/powerpoint/2010/main" val="825937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048019-33DA-4090-B75E-4DEC19FFCE84}" type="datetimeFigureOut">
              <a:rPr lang="en-US" smtClean="0"/>
              <a:t>6/24/2017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228B34-CF80-4AAA-81D6-1CA303CCA410}" type="slidenum">
              <a:rPr lang="en-US" smtClean="0"/>
              <a:t>‹#›</a:t>
            </a:fld>
            <a:endParaRPr lang="en-US"/>
          </a:p>
        </p:txBody>
      </p:sp>
    </p:spTree>
    <p:extLst>
      <p:ext uri="{BB962C8B-B14F-4D97-AF65-F5344CB8AC3E}">
        <p14:creationId xmlns:p14="http://schemas.microsoft.com/office/powerpoint/2010/main" val="4146326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048019-33DA-4090-B75E-4DEC19FFCE84}" type="datetimeFigureOut">
              <a:rPr lang="en-US" smtClean="0"/>
              <a:t>6/24/2017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228B34-CF80-4AAA-81D6-1CA303CCA410}" type="slidenum">
              <a:rPr lang="en-US" smtClean="0"/>
              <a:t>‹#›</a:t>
            </a:fld>
            <a:endParaRPr lang="en-US"/>
          </a:p>
        </p:txBody>
      </p:sp>
    </p:spTree>
    <p:extLst>
      <p:ext uri="{BB962C8B-B14F-4D97-AF65-F5344CB8AC3E}">
        <p14:creationId xmlns:p14="http://schemas.microsoft.com/office/powerpoint/2010/main" val="2529169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048019-33DA-4090-B75E-4DEC19FFCE84}" type="datetimeFigureOut">
              <a:rPr lang="en-US" smtClean="0"/>
              <a:t>6/24/2017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228B34-CF80-4AAA-81D6-1CA303CCA410}" type="slidenum">
              <a:rPr lang="en-US" smtClean="0"/>
              <a:t>‹#›</a:t>
            </a:fld>
            <a:endParaRPr lang="en-US"/>
          </a:p>
        </p:txBody>
      </p:sp>
    </p:spTree>
    <p:extLst>
      <p:ext uri="{BB962C8B-B14F-4D97-AF65-F5344CB8AC3E}">
        <p14:creationId xmlns:p14="http://schemas.microsoft.com/office/powerpoint/2010/main" val="465545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048019-33DA-4090-B75E-4DEC19FFCE84}" type="datetimeFigureOut">
              <a:rPr lang="en-US" smtClean="0"/>
              <a:t>6/24/2017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228B34-CF80-4AAA-81D6-1CA303CCA410}" type="slidenum">
              <a:rPr lang="en-US" smtClean="0"/>
              <a:t>‹#›</a:t>
            </a:fld>
            <a:endParaRPr lang="en-US"/>
          </a:p>
        </p:txBody>
      </p:sp>
    </p:spTree>
    <p:extLst>
      <p:ext uri="{BB962C8B-B14F-4D97-AF65-F5344CB8AC3E}">
        <p14:creationId xmlns:p14="http://schemas.microsoft.com/office/powerpoint/2010/main" val="585326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048019-33DA-4090-B75E-4DEC19FFCE84}" type="datetimeFigureOut">
              <a:rPr lang="en-US" smtClean="0"/>
              <a:t>6/24/2017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228B34-CF80-4AAA-81D6-1CA303CCA410}" type="slidenum">
              <a:rPr lang="en-US" smtClean="0"/>
              <a:t>‹#›</a:t>
            </a:fld>
            <a:endParaRPr lang="en-US"/>
          </a:p>
        </p:txBody>
      </p:sp>
    </p:spTree>
    <p:extLst>
      <p:ext uri="{BB962C8B-B14F-4D97-AF65-F5344CB8AC3E}">
        <p14:creationId xmlns:p14="http://schemas.microsoft.com/office/powerpoint/2010/main" val="245985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048019-33DA-4090-B75E-4DEC19FFCE84}" type="datetimeFigureOut">
              <a:rPr lang="en-US" smtClean="0"/>
              <a:t>6/24/2017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228B34-CF80-4AAA-81D6-1CA303CCA410}" type="slidenum">
              <a:rPr lang="en-US" smtClean="0"/>
              <a:t>‹#›</a:t>
            </a:fld>
            <a:endParaRPr lang="en-US"/>
          </a:p>
        </p:txBody>
      </p:sp>
    </p:spTree>
    <p:extLst>
      <p:ext uri="{BB962C8B-B14F-4D97-AF65-F5344CB8AC3E}">
        <p14:creationId xmlns:p14="http://schemas.microsoft.com/office/powerpoint/2010/main" val="520039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5615" y="273051"/>
            <a:ext cx="8226425" cy="5822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smtClean="0"/>
            </a:lvl1pPr>
          </a:lstStyle>
          <a:p>
            <a:pPr>
              <a:defRPr/>
            </a:pPr>
            <a:r>
              <a:rPr lang="en-US"/>
              <a:t>www.SaberiMiT.Blogfa.Com</a:t>
            </a:r>
          </a:p>
        </p:txBody>
      </p:sp>
      <p:sp>
        <p:nvSpPr>
          <p:cNvPr id="5" name="Slide Number Placeholder 22"/>
          <p:cNvSpPr>
            <a:spLocks noGrp="1"/>
          </p:cNvSpPr>
          <p:nvPr>
            <p:ph type="sldNum" sz="quarter" idx="12"/>
          </p:nvPr>
        </p:nvSpPr>
        <p:spPr/>
        <p:txBody>
          <a:bodyPr/>
          <a:lstStyle>
            <a:lvl1pPr>
              <a:defRPr/>
            </a:lvl1pPr>
          </a:lstStyle>
          <a:p>
            <a:pPr>
              <a:defRPr/>
            </a:pPr>
            <a:fld id="{4D3F447A-7439-453C-AEF7-87901FAB9F11}" type="slidenum">
              <a:rPr lang="en-US"/>
              <a:pPr>
                <a:defRPr/>
              </a:pPr>
              <a:t>‹#›</a:t>
            </a:fld>
            <a:endParaRPr lang="en-US"/>
          </a:p>
        </p:txBody>
      </p:sp>
    </p:spTree>
    <p:extLst>
      <p:ext uri="{BB962C8B-B14F-4D97-AF65-F5344CB8AC3E}">
        <p14:creationId xmlns:p14="http://schemas.microsoft.com/office/powerpoint/2010/main" val="83512384"/>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048019-33DA-4090-B75E-4DEC19FFCE84}" type="datetimeFigureOut">
              <a:rPr lang="en-US" smtClean="0"/>
              <a:t>6/24/2017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228B34-CF80-4AAA-81D6-1CA303CCA410}" type="slidenum">
              <a:rPr lang="en-US" smtClean="0"/>
              <a:t>‹#›</a:t>
            </a:fld>
            <a:endParaRPr lang="en-US"/>
          </a:p>
        </p:txBody>
      </p:sp>
    </p:spTree>
    <p:extLst>
      <p:ext uri="{BB962C8B-B14F-4D97-AF65-F5344CB8AC3E}">
        <p14:creationId xmlns:p14="http://schemas.microsoft.com/office/powerpoint/2010/main" val="27841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ESM05"/>
          <p:cNvPicPr>
            <a:picLocks noChangeAspect="1" noChangeArrowheads="1"/>
          </p:cNvPicPr>
          <p:nvPr/>
        </p:nvPicPr>
        <p:blipFill>
          <a:blip r:embed="rId2">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695325" y="533400"/>
            <a:ext cx="7610475" cy="597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46813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0" fill="hold"/>
                                        <p:tgtEl>
                                          <p:spTgt spid="4"/>
                                        </p:tgtEl>
                                        <p:attrNameLst>
                                          <p:attrName>ppt_w</p:attrName>
                                        </p:attrNameLst>
                                      </p:cBhvr>
                                      <p:tavLst>
                                        <p:tav tm="0">
                                          <p:val>
                                            <p:fltVal val="0"/>
                                          </p:val>
                                        </p:tav>
                                        <p:tav tm="100000">
                                          <p:val>
                                            <p:strVal val="#ppt_w"/>
                                          </p:val>
                                        </p:tav>
                                      </p:tavLst>
                                    </p:anim>
                                    <p:anim calcmode="lin" valueType="num">
                                      <p:cBhvr>
                                        <p:cTn id="8" dur="3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5"/>
          <p:cNvSpPr>
            <a:spLocks noChangeArrowheads="1"/>
          </p:cNvSpPr>
          <p:nvPr/>
        </p:nvSpPr>
        <p:spPr bwMode="auto">
          <a:xfrm>
            <a:off x="990600" y="2057400"/>
            <a:ext cx="7312025" cy="189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eaLnBrk="1" hangingPunct="1"/>
            <a:r>
              <a:rPr lang="fa-IR" altLang="fa-IR" sz="3600" dirty="0">
                <a:solidFill>
                  <a:srgbClr val="FF0000"/>
                </a:solidFill>
              </a:rPr>
              <a:t>طرز قرار گرفتن بیمار در وضعیت های جراحی</a:t>
            </a:r>
            <a:endParaRPr lang="en-US" altLang="fa-IR" sz="3600" dirty="0">
              <a:solidFill>
                <a:srgbClr val="FF0000"/>
              </a:solidFill>
            </a:endParaRPr>
          </a:p>
          <a:p>
            <a:pPr algn="ctr" eaLnBrk="1" hangingPunct="1"/>
            <a:r>
              <a:rPr lang="fa-IR" altLang="fa-IR" sz="3200" dirty="0">
                <a:solidFill>
                  <a:srgbClr val="FF0000"/>
                </a:solidFill>
              </a:rPr>
              <a:t>         </a:t>
            </a:r>
            <a:endParaRPr lang="en-US" altLang="fa-IR" sz="3200" dirty="0">
              <a:solidFill>
                <a:srgbClr val="FF0000"/>
              </a:solidFill>
            </a:endParaRPr>
          </a:p>
          <a:p>
            <a:pPr algn="ctr" eaLnBrk="1" hangingPunct="1"/>
            <a:r>
              <a:rPr lang="fa-IR" altLang="fa-IR" sz="3200" dirty="0">
                <a:solidFill>
                  <a:srgbClr val="FF0000"/>
                </a:solidFill>
              </a:rPr>
              <a:t>(پوزیشن های جراحی)</a:t>
            </a:r>
          </a:p>
          <a:p>
            <a:pPr algn="ctr" eaLnBrk="1" hangingPunct="1"/>
            <a:r>
              <a:rPr lang="fa-IR" altLang="fa-IR" dirty="0">
                <a:solidFill>
                  <a:srgbClr val="FF0000"/>
                </a:solidFill>
              </a:rPr>
              <a:t>            </a:t>
            </a:r>
          </a:p>
        </p:txBody>
      </p:sp>
    </p:spTree>
  </p:cSld>
  <p:clrMapOvr>
    <a:masterClrMapping/>
  </p:clrMapOvr>
  <p:transition>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74052"/>
          </a:xfrm>
        </p:spPr>
        <p:txBody>
          <a:bodyPr>
            <a:normAutofit fontScale="90000"/>
          </a:bodyPr>
          <a:lstStyle/>
          <a:p>
            <a:r>
              <a:rPr lang="fa-IR" dirty="0" smtClean="0">
                <a:solidFill>
                  <a:srgbClr val="92D050"/>
                </a:solidFill>
              </a:rPr>
              <a:t>فهرست</a:t>
            </a:r>
            <a:endParaRPr lang="en-US" dirty="0">
              <a:solidFill>
                <a:srgbClr val="92D050"/>
              </a:solidFill>
            </a:endParaRPr>
          </a:p>
        </p:txBody>
      </p:sp>
      <p:sp>
        <p:nvSpPr>
          <p:cNvPr id="3" name="Rectangle 2"/>
          <p:cNvSpPr/>
          <p:nvPr/>
        </p:nvSpPr>
        <p:spPr>
          <a:xfrm>
            <a:off x="304800" y="762000"/>
            <a:ext cx="8534400" cy="5909310"/>
          </a:xfrm>
          <a:prstGeom prst="rect">
            <a:avLst/>
          </a:prstGeom>
        </p:spPr>
        <p:txBody>
          <a:bodyPr wrap="square">
            <a:spAutoFit/>
          </a:bodyPr>
          <a:lstStyle/>
          <a:p>
            <a:pPr algn="ctr" rtl="1"/>
            <a:r>
              <a:rPr lang="fa-IR" dirty="0"/>
              <a:t>اهداف آموزشی</a:t>
            </a:r>
          </a:p>
          <a:p>
            <a:pPr algn="ctr" rtl="1"/>
            <a:r>
              <a:rPr lang="fa-IR" dirty="0"/>
              <a:t>مواردی که پرسنل اتاق عمل بایستی میزان دانش خود را در رابطه آنها ارتقا بخشند</a:t>
            </a:r>
          </a:p>
          <a:p>
            <a:pPr algn="ctr" rtl="1"/>
            <a:r>
              <a:rPr lang="fa-IR" dirty="0"/>
              <a:t>مددجویان آسیب پذیر</a:t>
            </a:r>
          </a:p>
          <a:p>
            <a:pPr algn="ctr" rtl="1"/>
            <a:r>
              <a:rPr lang="fa-IR" dirty="0"/>
              <a:t>نکات مراقبتی وایمنی</a:t>
            </a:r>
          </a:p>
          <a:p>
            <a:pPr lvl="1" algn="ctr" rtl="1"/>
            <a:r>
              <a:rPr lang="fa-IR" dirty="0"/>
              <a:t>الف: نکات مراقبتی</a:t>
            </a:r>
          </a:p>
          <a:p>
            <a:pPr lvl="1" algn="ctr" rtl="1"/>
            <a:r>
              <a:rPr lang="fa-IR" dirty="0"/>
              <a:t>ب: نکات ایمنی</a:t>
            </a:r>
          </a:p>
          <a:p>
            <a:pPr algn="ctr" rtl="1"/>
            <a:r>
              <a:rPr lang="fa-IR" dirty="0"/>
              <a:t>صدمات و خطرات پوزیشن دادن</a:t>
            </a:r>
          </a:p>
          <a:p>
            <a:pPr lvl="1" algn="ctr" rtl="1"/>
            <a:r>
              <a:rPr lang="fa-IR" dirty="0"/>
              <a:t>صدمات تنفسی</a:t>
            </a:r>
          </a:p>
          <a:p>
            <a:pPr lvl="1" algn="ctr" rtl="1"/>
            <a:r>
              <a:rPr lang="fa-IR" dirty="0"/>
              <a:t>صدمات عصبی</a:t>
            </a:r>
          </a:p>
          <a:p>
            <a:pPr lvl="1" algn="ctr" rtl="1"/>
            <a:r>
              <a:rPr lang="fa-IR" dirty="0"/>
              <a:t>صدمات ستون فقرات</a:t>
            </a:r>
          </a:p>
          <a:p>
            <a:pPr lvl="1" algn="ctr" rtl="1"/>
            <a:r>
              <a:rPr lang="fa-IR" dirty="0"/>
              <a:t>صدمات سیستم عروقی</a:t>
            </a:r>
          </a:p>
          <a:p>
            <a:pPr lvl="1" algn="ctr" rtl="1"/>
            <a:r>
              <a:rPr lang="fa-IR" dirty="0"/>
              <a:t>کشیدن عضلات</a:t>
            </a:r>
          </a:p>
          <a:p>
            <a:pPr lvl="1" algn="ctr" rtl="1"/>
            <a:r>
              <a:rPr lang="fa-IR" dirty="0"/>
              <a:t>بیماران پیر و ناتوان</a:t>
            </a:r>
          </a:p>
          <a:p>
            <a:pPr lvl="1" algn="ctr" rtl="1"/>
            <a:r>
              <a:rPr lang="fa-IR" dirty="0"/>
              <a:t>توجه به بافت نرم</a:t>
            </a:r>
          </a:p>
          <a:p>
            <a:pPr algn="ctr" rtl="1"/>
            <a:r>
              <a:rPr lang="fa-IR" dirty="0"/>
              <a:t>‌ضمائم تخت عمل</a:t>
            </a:r>
          </a:p>
          <a:p>
            <a:pPr algn="ctr" rtl="1"/>
            <a:r>
              <a:rPr lang="fa-IR" dirty="0"/>
              <a:t>قطعات </a:t>
            </a:r>
            <a:r>
              <a:rPr lang="fa-IR" dirty="0" smtClean="0"/>
              <a:t>اضافی</a:t>
            </a:r>
            <a:endParaRPr lang="fa-IR" dirty="0"/>
          </a:p>
          <a:p>
            <a:pPr algn="ctr" rtl="1"/>
            <a:r>
              <a:rPr lang="fa-IR" dirty="0"/>
              <a:t>انواع وضعیت های مورد استفاده در اعمال مختلف </a:t>
            </a:r>
            <a:r>
              <a:rPr lang="fa-IR" dirty="0" smtClean="0"/>
              <a:t>جراحی</a:t>
            </a:r>
            <a:endParaRPr lang="fa-IR" dirty="0"/>
          </a:p>
          <a:p>
            <a:pPr lvl="1" algn="ctr" rtl="1"/>
            <a:r>
              <a:rPr lang="fa-IR" dirty="0"/>
              <a:t>وضعیت سوپاین یا </a:t>
            </a:r>
            <a:r>
              <a:rPr lang="fa-IR" dirty="0" smtClean="0"/>
              <a:t>دورسال</a:t>
            </a:r>
            <a:r>
              <a:rPr lang="en-US" dirty="0" smtClean="0"/>
              <a:t>Dorsal </a:t>
            </a:r>
            <a:r>
              <a:rPr lang="en-US" dirty="0"/>
              <a:t>or </a:t>
            </a:r>
            <a:r>
              <a:rPr lang="en-US" dirty="0" err="1"/>
              <a:t>Supain</a:t>
            </a:r>
            <a:r>
              <a:rPr lang="en-US" dirty="0"/>
              <a:t> </a:t>
            </a:r>
            <a:r>
              <a:rPr lang="en-US" dirty="0" smtClean="0"/>
              <a:t>Position</a:t>
            </a:r>
            <a:endParaRPr lang="en-US" dirty="0"/>
          </a:p>
          <a:p>
            <a:pPr lvl="1" algn="ctr" rtl="1"/>
            <a:r>
              <a:rPr lang="fa-IR" dirty="0"/>
              <a:t>وضعیت ترندلنبورگ یا سرازیری </a:t>
            </a:r>
            <a:r>
              <a:rPr lang="en-US" dirty="0" err="1" smtClean="0"/>
              <a:t>Trendelenburg</a:t>
            </a:r>
            <a:r>
              <a:rPr lang="en-US" dirty="0" smtClean="0"/>
              <a:t> Position</a:t>
            </a:r>
          </a:p>
          <a:p>
            <a:pPr lvl="1" algn="ctr" rtl="1"/>
            <a:r>
              <a:rPr lang="fa-IR" dirty="0" smtClean="0"/>
              <a:t>وضعیت ترندلنبورگ معکوس</a:t>
            </a:r>
            <a:r>
              <a:rPr lang="en-US" dirty="0" smtClean="0"/>
              <a:t>Reverse </a:t>
            </a:r>
            <a:r>
              <a:rPr lang="en-US" dirty="0" err="1" smtClean="0"/>
              <a:t>Trendelenburg</a:t>
            </a:r>
            <a:r>
              <a:rPr lang="en-US" dirty="0" smtClean="0"/>
              <a:t> Position</a:t>
            </a:r>
          </a:p>
          <a:p>
            <a:pPr algn="ctr" rtl="1"/>
            <a:r>
              <a:rPr lang="fa-IR" dirty="0" smtClean="0"/>
              <a:t>منابع</a:t>
            </a:r>
            <a:endParaRPr lang="fa-IR" dirty="0"/>
          </a:p>
        </p:txBody>
      </p:sp>
    </p:spTree>
    <p:extLst>
      <p:ext uri="{BB962C8B-B14F-4D97-AF65-F5344CB8AC3E}">
        <p14:creationId xmlns:p14="http://schemas.microsoft.com/office/powerpoint/2010/main" val="84140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7086600" y="1035050"/>
            <a:ext cx="9493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eaLnBrk="1" hangingPunct="1"/>
            <a:endParaRPr lang="en-US" altLang="fa-IR" sz="2800"/>
          </a:p>
        </p:txBody>
      </p:sp>
      <p:sp>
        <p:nvSpPr>
          <p:cNvPr id="12291" name="Rectangle 5"/>
          <p:cNvSpPr>
            <a:spLocks noChangeArrowheads="1"/>
          </p:cNvSpPr>
          <p:nvPr/>
        </p:nvSpPr>
        <p:spPr bwMode="auto">
          <a:xfrm>
            <a:off x="5881688" y="457200"/>
            <a:ext cx="26050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r>
              <a:rPr lang="fa-IR" altLang="fa-IR" sz="3600" dirty="0"/>
              <a:t>اهداف آموزشی)</a:t>
            </a:r>
            <a:endParaRPr lang="en-US" altLang="fa-IR" sz="3600" dirty="0"/>
          </a:p>
        </p:txBody>
      </p:sp>
      <p:sp>
        <p:nvSpPr>
          <p:cNvPr id="12292" name="Rectangle 7"/>
          <p:cNvSpPr>
            <a:spLocks noChangeArrowheads="1"/>
          </p:cNvSpPr>
          <p:nvPr/>
        </p:nvSpPr>
        <p:spPr bwMode="auto">
          <a:xfrm>
            <a:off x="980662" y="1401317"/>
            <a:ext cx="750494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Tx/>
              <a:buChar char="-"/>
            </a:pPr>
            <a:r>
              <a:rPr lang="fa-IR" altLang="fa-IR" sz="2800" dirty="0"/>
              <a:t>اهمیت وضعیت دادن مناسب</a:t>
            </a:r>
            <a:r>
              <a:rPr lang="en-US" altLang="fa-IR" sz="2800" dirty="0"/>
              <a:t>					</a:t>
            </a:r>
            <a:endParaRPr lang="fa-IR" altLang="fa-IR" sz="2800" dirty="0"/>
          </a:p>
          <a:p>
            <a:pPr algn="r" rtl="1" eaLnBrk="1" hangingPunct="1"/>
            <a:endParaRPr lang="fa-IR" altLang="fa-IR" sz="2800" dirty="0"/>
          </a:p>
          <a:p>
            <a:pPr algn="r" rtl="1" eaLnBrk="1" hangingPunct="1">
              <a:buFontTx/>
              <a:buChar char="-"/>
            </a:pPr>
            <a:r>
              <a:rPr lang="fa-IR" altLang="fa-IR" sz="2800" dirty="0"/>
              <a:t> صدمات وخطرات وضعیت دادن در طول عمل جراحی</a:t>
            </a:r>
            <a:r>
              <a:rPr lang="en-US" altLang="fa-IR" sz="2800" dirty="0"/>
              <a:t>	</a:t>
            </a:r>
            <a:endParaRPr lang="fa-IR" altLang="fa-IR" sz="2800" dirty="0"/>
          </a:p>
          <a:p>
            <a:pPr algn="r" rtl="1" eaLnBrk="1" hangingPunct="1">
              <a:buFontTx/>
              <a:buChar char="-"/>
            </a:pPr>
            <a:endParaRPr lang="fa-IR" altLang="fa-IR" sz="2800" dirty="0"/>
          </a:p>
          <a:p>
            <a:pPr algn="r" rtl="1" eaLnBrk="1" hangingPunct="1">
              <a:buFontTx/>
              <a:buChar char="-"/>
            </a:pPr>
            <a:r>
              <a:rPr lang="fa-IR" altLang="fa-IR" sz="2800" dirty="0"/>
              <a:t> تخت جراحی و ضمائم آن</a:t>
            </a:r>
            <a:r>
              <a:rPr lang="en-US" altLang="fa-IR" sz="2800" dirty="0"/>
              <a:t>					</a:t>
            </a:r>
            <a:endParaRPr lang="fa-IR" altLang="fa-IR" sz="2800" dirty="0"/>
          </a:p>
          <a:p>
            <a:pPr algn="r" rtl="1" eaLnBrk="1" hangingPunct="1">
              <a:buFontTx/>
              <a:buChar char="-"/>
            </a:pPr>
            <a:endParaRPr lang="en-US" altLang="fa-IR" sz="2800" dirty="0"/>
          </a:p>
          <a:p>
            <a:pPr algn="r" rtl="1" eaLnBrk="1" hangingPunct="1">
              <a:buFontTx/>
              <a:buChar char="-"/>
            </a:pPr>
            <a:r>
              <a:rPr lang="fa-IR" altLang="fa-IR" sz="2800" dirty="0"/>
              <a:t> انواع پوزیشن های جراحی و توجهات قبل ،حین وبعدازعمل </a:t>
            </a:r>
          </a:p>
          <a:p>
            <a:pPr algn="ctr" eaLnBrk="1" hangingPunct="1"/>
            <a:r>
              <a:rPr lang="en-US" altLang="fa-IR" sz="2800" dirty="0"/>
              <a:t> </a:t>
            </a:r>
          </a:p>
        </p:txBody>
      </p:sp>
    </p:spTree>
  </p:cSld>
  <p:clrMapOvr>
    <a:masterClrMapping/>
  </p:clrMapOvr>
  <p:transition>
    <p:cover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p:txBody>
          <a:bodyPr/>
          <a:lstStyle/>
          <a:p>
            <a:pPr algn="r" rtl="1" eaLnBrk="1" hangingPunct="1"/>
            <a:r>
              <a:rPr lang="fa-IR" altLang="fa-IR" dirty="0" smtClean="0"/>
              <a:t>وضعیت دادن به مددجو توصیف کننده فعالیت هایی است که توسط پرسنل اتاق عمل ،جراح ومتخصص بیهوشی جهت ایجادبهترین  وضعیت ممکن وبیشترین  زاویه دیدمحل عمل جهت عمل جراحی یاپروسیجرتهاجمی صورت می گیرد.</a:t>
            </a:r>
            <a:endParaRPr lang="en-US" altLang="fa-IR"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9988" y="163513"/>
            <a:ext cx="6705600" cy="2955925"/>
          </a:xfrm>
        </p:spPr>
        <p:txBody>
          <a:bodyPr>
            <a:noAutofit/>
          </a:bodyPr>
          <a:lstStyle/>
          <a:p>
            <a:pPr marL="804228" lvl="1" indent="-411480" algn="r" rtl="1" eaLnBrk="1" fontAlgn="auto" hangingPunct="1">
              <a:lnSpc>
                <a:spcPct val="150000"/>
              </a:lnSpc>
              <a:spcAft>
                <a:spcPts val="0"/>
              </a:spcAft>
              <a:buClr>
                <a:schemeClr val="tx1">
                  <a:shade val="95000"/>
                </a:schemeClr>
              </a:buClr>
              <a:buFont typeface="Verdana" panose="020B0604030504040204" pitchFamily="34" charset="0"/>
              <a:buNone/>
              <a:defRPr/>
            </a:pPr>
            <a:r>
              <a:rPr lang="fa-IR" sz="2400" dirty="0" smtClean="0"/>
              <a:t>پرسنل </a:t>
            </a:r>
            <a:r>
              <a:rPr lang="fa-IR" sz="2000" dirty="0" smtClean="0"/>
              <a:t>اتاق عمل بایستی میزان دانش خود رادررابطه باموارد زیر ارتقابخشند:</a:t>
            </a:r>
          </a:p>
          <a:p>
            <a:pPr marL="804228" lvl="1" indent="-411480" algn="r" rtl="1" eaLnBrk="1" fontAlgn="auto" hangingPunct="1">
              <a:lnSpc>
                <a:spcPct val="150000"/>
              </a:lnSpc>
              <a:spcAft>
                <a:spcPts val="0"/>
              </a:spcAft>
              <a:buClr>
                <a:schemeClr val="tx1">
                  <a:shade val="95000"/>
                </a:schemeClr>
              </a:buClr>
              <a:buFont typeface="Wingdings" pitchFamily="2" charset="2"/>
              <a:buChar char="Ø"/>
              <a:defRPr/>
            </a:pPr>
            <a:r>
              <a:rPr lang="fa-IR" sz="2000" dirty="0" smtClean="0"/>
              <a:t>تشخیص عوارض احتمالی مربوط به وضعیت دادن </a:t>
            </a:r>
          </a:p>
          <a:p>
            <a:pPr marL="804228" lvl="1" indent="-411480" algn="r" rtl="1" eaLnBrk="1" fontAlgn="auto" hangingPunct="1">
              <a:lnSpc>
                <a:spcPct val="150000"/>
              </a:lnSpc>
              <a:spcAft>
                <a:spcPts val="0"/>
              </a:spcAft>
              <a:buClr>
                <a:schemeClr val="tx1">
                  <a:shade val="95000"/>
                </a:schemeClr>
              </a:buClr>
              <a:buFont typeface="Wingdings" pitchFamily="2" charset="2"/>
              <a:buChar char="Ø"/>
              <a:defRPr/>
            </a:pPr>
            <a:r>
              <a:rPr lang="fa-IR" sz="2000" dirty="0" smtClean="0"/>
              <a:t>قراردادن مددجودروضعیت های مختلف</a:t>
            </a:r>
          </a:p>
          <a:p>
            <a:pPr marL="392748" lvl="1" indent="0" algn="r" rtl="1" eaLnBrk="1" fontAlgn="auto" hangingPunct="1">
              <a:lnSpc>
                <a:spcPct val="150000"/>
              </a:lnSpc>
              <a:spcAft>
                <a:spcPts val="0"/>
              </a:spcAft>
              <a:buClr>
                <a:schemeClr val="tx1">
                  <a:shade val="95000"/>
                </a:schemeClr>
              </a:buClr>
              <a:buFont typeface="Wingdings" pitchFamily="2" charset="2"/>
              <a:buChar char="Ø"/>
              <a:defRPr/>
            </a:pPr>
            <a:r>
              <a:rPr lang="fa-IR" sz="2000" dirty="0" smtClean="0"/>
              <a:t>انتخاب ابزاروتجهیزات مناسب براساس نیازمددجو</a:t>
            </a:r>
          </a:p>
          <a:p>
            <a:pPr marL="804228" lvl="1" indent="-411480" algn="r" rtl="1" eaLnBrk="1" fontAlgn="auto" hangingPunct="1">
              <a:lnSpc>
                <a:spcPct val="150000"/>
              </a:lnSpc>
              <a:spcAft>
                <a:spcPts val="0"/>
              </a:spcAft>
              <a:buClr>
                <a:schemeClr val="tx1">
                  <a:shade val="95000"/>
                </a:schemeClr>
              </a:buClr>
              <a:buFont typeface="Wingdings" pitchFamily="2" charset="2"/>
              <a:buChar char="Ø"/>
              <a:defRPr/>
            </a:pPr>
            <a:r>
              <a:rPr lang="fa-IR" sz="2000" dirty="0" smtClean="0"/>
              <a:t>آماده کردن تخت دروضعیت های مختلف </a:t>
            </a:r>
          </a:p>
          <a:p>
            <a:pPr marL="804228" lvl="1" indent="-411480" algn="r" rtl="1" eaLnBrk="1" fontAlgn="auto" hangingPunct="1">
              <a:lnSpc>
                <a:spcPct val="150000"/>
              </a:lnSpc>
              <a:spcAft>
                <a:spcPts val="0"/>
              </a:spcAft>
              <a:buClr>
                <a:schemeClr val="tx1">
                  <a:shade val="95000"/>
                </a:schemeClr>
              </a:buClr>
              <a:buFont typeface="Wingdings" pitchFamily="2" charset="2"/>
              <a:buChar char="Ø"/>
              <a:defRPr/>
            </a:pPr>
            <a:r>
              <a:rPr lang="fa-IR" sz="2000" dirty="0" smtClean="0"/>
              <a:t>استفاده ازابزاروضعیت دهی باتوجه به توصیه های عملی وکارخانه سازنده</a:t>
            </a:r>
          </a:p>
          <a:p>
            <a:pPr marL="630873" lvl="2" indent="0" algn="r" rtl="1" eaLnBrk="1" fontAlgn="auto" hangingPunct="1">
              <a:lnSpc>
                <a:spcPct val="150000"/>
              </a:lnSpc>
              <a:spcAft>
                <a:spcPts val="0"/>
              </a:spcAft>
              <a:buClr>
                <a:schemeClr val="tx1">
                  <a:shade val="95000"/>
                </a:schemeClr>
              </a:buClr>
              <a:buFont typeface="Wingdings" pitchFamily="2" charset="2"/>
              <a:buChar char="Ø"/>
              <a:defRPr/>
            </a:pPr>
            <a:r>
              <a:rPr lang="en-US" sz="2000" dirty="0" smtClean="0"/>
              <a:t> </a:t>
            </a:r>
            <a:r>
              <a:rPr lang="fa-IR" sz="2000" dirty="0" smtClean="0"/>
              <a:t>قراردادن مددجوروی تخت جراحی</a:t>
            </a:r>
          </a:p>
          <a:p>
            <a:pPr marL="392748" lvl="1" indent="0" algn="r" rtl="1" eaLnBrk="1" fontAlgn="auto" hangingPunct="1">
              <a:lnSpc>
                <a:spcPct val="150000"/>
              </a:lnSpc>
              <a:spcAft>
                <a:spcPts val="0"/>
              </a:spcAft>
              <a:buClr>
                <a:schemeClr val="tx1">
                  <a:shade val="95000"/>
                </a:schemeClr>
              </a:buClr>
              <a:buFont typeface="Wingdings" pitchFamily="2" charset="2"/>
              <a:buChar char="Ø"/>
              <a:defRPr/>
            </a:pPr>
            <a:r>
              <a:rPr lang="fa-IR" sz="2000" dirty="0" smtClean="0"/>
              <a:t>شناسایی نواحی مستعد زخم بستر</a:t>
            </a:r>
          </a:p>
          <a:p>
            <a:pPr marL="392748" lvl="1" indent="0" algn="r" rtl="1" eaLnBrk="1" fontAlgn="auto" hangingPunct="1">
              <a:lnSpc>
                <a:spcPct val="150000"/>
              </a:lnSpc>
              <a:spcAft>
                <a:spcPts val="0"/>
              </a:spcAft>
              <a:buClr>
                <a:schemeClr val="tx1">
                  <a:shade val="95000"/>
                </a:schemeClr>
              </a:buClr>
              <a:buFont typeface="Wingdings" pitchFamily="2" charset="2"/>
              <a:buChar char="Ø"/>
              <a:defRPr/>
            </a:pPr>
            <a:r>
              <a:rPr lang="fa-IR" sz="2000" dirty="0" smtClean="0"/>
              <a:t>حفظ امنیت مددجو</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p:cNvSpPr>
            <a:spLocks noGrp="1"/>
          </p:cNvSpPr>
          <p:nvPr>
            <p:ph idx="1"/>
          </p:nvPr>
        </p:nvSpPr>
        <p:spPr>
          <a:xfrm>
            <a:off x="457200" y="457200"/>
            <a:ext cx="8229600" cy="4708525"/>
          </a:xfrm>
        </p:spPr>
        <p:txBody>
          <a:bodyPr>
            <a:normAutofit lnSpcReduction="10000"/>
          </a:bodyPr>
          <a:lstStyle/>
          <a:p>
            <a:pPr marL="137160" indent="0" algn="r" rtl="1" eaLnBrk="1" fontAlgn="auto" hangingPunct="1">
              <a:spcAft>
                <a:spcPts val="0"/>
              </a:spcAft>
              <a:buClr>
                <a:schemeClr val="tx1">
                  <a:shade val="95000"/>
                </a:schemeClr>
              </a:buClr>
              <a:buFont typeface="Wingdings" pitchFamily="2" charset="2"/>
              <a:buChar char="Ø"/>
              <a:defRPr/>
            </a:pPr>
            <a:r>
              <a:rPr lang="fa-IR" dirty="0" smtClean="0"/>
              <a:t>بررسی پرونده بیمارقبل ازپوزیشن </a:t>
            </a:r>
          </a:p>
          <a:p>
            <a:pPr marL="137160" indent="0" algn="r" rtl="1" eaLnBrk="1" fontAlgn="auto" hangingPunct="1">
              <a:spcAft>
                <a:spcPts val="0"/>
              </a:spcAft>
              <a:buClr>
                <a:schemeClr val="tx1">
                  <a:shade val="95000"/>
                </a:schemeClr>
              </a:buClr>
              <a:buFont typeface="Wingdings" pitchFamily="2" charset="2"/>
              <a:buChar char="Ø"/>
              <a:defRPr/>
            </a:pPr>
            <a:r>
              <a:rPr lang="fa-IR" dirty="0" smtClean="0"/>
              <a:t>قراردادن موضع عمل درمعرض دیدودردسترس جراح</a:t>
            </a:r>
          </a:p>
          <a:p>
            <a:pPr marL="137160" indent="0" algn="r" rtl="1" eaLnBrk="1" fontAlgn="auto" hangingPunct="1">
              <a:spcAft>
                <a:spcPts val="0"/>
              </a:spcAft>
              <a:buClr>
                <a:schemeClr val="tx1">
                  <a:shade val="95000"/>
                </a:schemeClr>
              </a:buClr>
              <a:buFont typeface="Wingdings" pitchFamily="2" charset="2"/>
              <a:buChar char="Ø"/>
              <a:defRPr/>
            </a:pPr>
            <a:r>
              <a:rPr lang="fa-IR" dirty="0" smtClean="0"/>
              <a:t>حداقل خونریزی</a:t>
            </a:r>
          </a:p>
          <a:p>
            <a:pPr marL="137160" indent="0" algn="r" rtl="1" eaLnBrk="1" fontAlgn="auto" hangingPunct="1">
              <a:spcAft>
                <a:spcPts val="0"/>
              </a:spcAft>
              <a:buClr>
                <a:schemeClr val="tx1">
                  <a:shade val="95000"/>
                </a:schemeClr>
              </a:buClr>
              <a:buFont typeface="Wingdings" pitchFamily="2" charset="2"/>
              <a:buChar char="Ø"/>
              <a:defRPr/>
            </a:pPr>
            <a:r>
              <a:rPr lang="fa-IR" dirty="0" smtClean="0"/>
              <a:t>کمک به متخصص بیهوشی جهت حفظ اعمال تنفسی وگردش خون</a:t>
            </a:r>
          </a:p>
          <a:p>
            <a:pPr marL="137160" indent="0" algn="r" rtl="1" eaLnBrk="1" fontAlgn="auto" hangingPunct="1">
              <a:spcAft>
                <a:spcPts val="0"/>
              </a:spcAft>
              <a:buClr>
                <a:schemeClr val="tx1">
                  <a:shade val="95000"/>
                </a:schemeClr>
              </a:buClr>
              <a:buFont typeface="Wingdings" pitchFamily="2" charset="2"/>
              <a:buChar char="Ø"/>
              <a:defRPr/>
            </a:pPr>
            <a:r>
              <a:rPr lang="fa-IR" dirty="0" smtClean="0"/>
              <a:t>کمک به شروع تزریق مایعات داخل ورید</a:t>
            </a:r>
            <a:r>
              <a:rPr lang="fa-IR" dirty="0" smtClean="0">
                <a:solidFill>
                  <a:prstClr val="white"/>
                </a:solidFill>
              </a:rPr>
              <a:t>قل تتتمدرجریان خون مددو</a:t>
            </a:r>
            <a:endParaRPr lang="fa-IR" dirty="0" smtClean="0"/>
          </a:p>
          <a:p>
            <a:pPr marL="137160" indent="0" algn="r" rtl="1" eaLnBrk="1" fontAlgn="auto" hangingPunct="1">
              <a:spcAft>
                <a:spcPts val="0"/>
              </a:spcAft>
              <a:buClr>
                <a:schemeClr val="tx1">
                  <a:shade val="95000"/>
                </a:schemeClr>
              </a:buClr>
              <a:buFont typeface="Wingdings" pitchFamily="2" charset="2"/>
              <a:buChar char="Ø"/>
              <a:defRPr/>
            </a:pPr>
            <a:r>
              <a:rPr lang="fa-IR" dirty="0" smtClean="0"/>
              <a:t>حفظ حالت فیزیولوژیک مددجو</a:t>
            </a:r>
          </a:p>
          <a:p>
            <a:pPr marL="137160" indent="0" algn="r" rtl="1" eaLnBrk="1" fontAlgn="auto" hangingPunct="1">
              <a:spcAft>
                <a:spcPts val="0"/>
              </a:spcAft>
              <a:buClr>
                <a:schemeClr val="tx1">
                  <a:shade val="95000"/>
                </a:schemeClr>
              </a:buClr>
              <a:buFont typeface="Wingdings" pitchFamily="2" charset="2"/>
              <a:buChar char="Ø"/>
              <a:defRPr/>
            </a:pPr>
            <a:r>
              <a:rPr lang="fa-IR" dirty="0" smtClean="0"/>
              <a:t>حفظ راحتی وسلامتی مددجو</a:t>
            </a:r>
          </a:p>
          <a:p>
            <a:pPr marL="365760" indent="-256032" algn="r" rtl="1" eaLnBrk="1" fontAlgn="auto" hangingPunct="1">
              <a:spcAft>
                <a:spcPts val="0"/>
              </a:spcAft>
              <a:buFont typeface="Wingdings 3" panose="05040102010807070707" pitchFamily="18" charset="2"/>
              <a:buNone/>
              <a:defRPr/>
            </a:pPr>
            <a:endParaRPr lang="en-US" dirty="0" smtClean="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marL="548640" indent="-411480" algn="r" rtl="1" eaLnBrk="1" fontAlgn="auto" hangingPunct="1">
              <a:spcAft>
                <a:spcPts val="0"/>
              </a:spcAft>
              <a:buClr>
                <a:schemeClr val="tx1">
                  <a:shade val="95000"/>
                </a:schemeClr>
              </a:buClr>
              <a:buFont typeface="Wingdings 3" panose="05040102010807070707" pitchFamily="18" charset="2"/>
              <a:buNone/>
              <a:defRPr/>
            </a:pPr>
            <a:r>
              <a:rPr lang="fa-IR" sz="3900" dirty="0" smtClean="0"/>
              <a:t>مددجویان آسیب پذیر:</a:t>
            </a:r>
          </a:p>
          <a:p>
            <a:pPr marL="548640" indent="-411480" algn="r" rtl="1" eaLnBrk="1" fontAlgn="auto" hangingPunct="1">
              <a:spcAft>
                <a:spcPts val="0"/>
              </a:spcAft>
              <a:buClr>
                <a:schemeClr val="tx1">
                  <a:shade val="95000"/>
                </a:schemeClr>
              </a:buClr>
              <a:buFont typeface="Wingdings" pitchFamily="2" charset="2"/>
              <a:buChar char="Ø"/>
              <a:defRPr/>
            </a:pPr>
            <a:r>
              <a:rPr lang="fa-IR" dirty="0" smtClean="0"/>
              <a:t>سالمندان به دلیل داشتن پوست نازک</a:t>
            </a:r>
          </a:p>
          <a:p>
            <a:pPr marL="548640" indent="-411480" algn="r" rtl="1" eaLnBrk="1" fontAlgn="auto" hangingPunct="1">
              <a:spcAft>
                <a:spcPts val="0"/>
              </a:spcAft>
              <a:buClr>
                <a:schemeClr val="tx1">
                  <a:shade val="95000"/>
                </a:schemeClr>
              </a:buClr>
              <a:buFont typeface="Wingdings" pitchFamily="2" charset="2"/>
              <a:buChar char="Ø"/>
              <a:defRPr/>
            </a:pPr>
            <a:r>
              <a:rPr lang="fa-IR" dirty="0" smtClean="0"/>
              <a:t>کودکان</a:t>
            </a:r>
          </a:p>
          <a:p>
            <a:pPr marL="548640" indent="-411480" algn="r" rtl="1" eaLnBrk="1" fontAlgn="auto" hangingPunct="1">
              <a:spcAft>
                <a:spcPts val="0"/>
              </a:spcAft>
              <a:buClr>
                <a:schemeClr val="tx1">
                  <a:shade val="95000"/>
                </a:schemeClr>
              </a:buClr>
              <a:buFont typeface="Wingdings" pitchFamily="2" charset="2"/>
              <a:buChar char="Ø"/>
              <a:defRPr/>
            </a:pPr>
            <a:r>
              <a:rPr lang="fa-IR" dirty="0" smtClean="0"/>
              <a:t>مادران باردار</a:t>
            </a:r>
          </a:p>
          <a:p>
            <a:pPr marL="548640" indent="-411480" algn="r" rtl="1" eaLnBrk="1" fontAlgn="auto" hangingPunct="1">
              <a:spcAft>
                <a:spcPts val="0"/>
              </a:spcAft>
              <a:buClr>
                <a:schemeClr val="tx1">
                  <a:shade val="95000"/>
                </a:schemeClr>
              </a:buClr>
              <a:buFont typeface="Wingdings" pitchFamily="2" charset="2"/>
              <a:buChar char="Ø"/>
              <a:defRPr/>
            </a:pPr>
            <a:r>
              <a:rPr lang="fa-IR" dirty="0" smtClean="0"/>
              <a:t>مددجویانی که دچارسوءتغذیه هستند:مبتلایان به آنمی ،چاقی ،هیپوولمی،فلج،آترواسکلروز،دیابت ویامصرف استروئیدبالا</a:t>
            </a:r>
          </a:p>
          <a:p>
            <a:pPr marL="548640" indent="-411480" algn="r" rtl="1" eaLnBrk="1" fontAlgn="auto" hangingPunct="1">
              <a:spcAft>
                <a:spcPts val="0"/>
              </a:spcAft>
              <a:buClr>
                <a:schemeClr val="tx1">
                  <a:shade val="95000"/>
                </a:schemeClr>
              </a:buClr>
              <a:buFont typeface="Wingdings" pitchFamily="2" charset="2"/>
              <a:buChar char="Ø"/>
              <a:defRPr/>
            </a:pPr>
            <a:r>
              <a:rPr lang="fa-IR" dirty="0" smtClean="0"/>
              <a:t>مددجویان بامحدودیت حرکتی مثل آنومالی های مادرزادی ،آرتریت وپروتز</a:t>
            </a:r>
          </a:p>
          <a:p>
            <a:pPr marL="548640" indent="-411480" algn="r" rtl="1" eaLnBrk="1" fontAlgn="auto" hangingPunct="1">
              <a:spcAft>
                <a:spcPts val="0"/>
              </a:spcAft>
              <a:buClr>
                <a:schemeClr val="tx1">
                  <a:shade val="95000"/>
                </a:schemeClr>
              </a:buClr>
              <a:buFont typeface="Wingdings" pitchFamily="2" charset="2"/>
              <a:buChar char="Ø"/>
              <a:defRPr/>
            </a:pPr>
            <a:r>
              <a:rPr lang="fa-IR" dirty="0" smtClean="0"/>
              <a:t>مددجویان مبتلابه ادم ،عفونت ،سرطان ،نارسایی قلبی ومشکلات تنفسی</a:t>
            </a:r>
          </a:p>
          <a:p>
            <a:pPr marL="548640" indent="-411480" algn="r" rtl="1" eaLnBrk="1" fontAlgn="auto" hangingPunct="1">
              <a:spcAft>
                <a:spcPts val="0"/>
              </a:spcAft>
              <a:buClr>
                <a:schemeClr val="tx1">
                  <a:shade val="95000"/>
                </a:schemeClr>
              </a:buClr>
              <a:buFont typeface="Wingdings" pitchFamily="2" charset="2"/>
              <a:buChar char="Ø"/>
              <a:defRPr/>
            </a:pPr>
            <a:r>
              <a:rPr lang="fa-IR" dirty="0" smtClean="0"/>
              <a:t>مددجویان باوضعیت دمینرالیزاسیون استخوانی </a:t>
            </a:r>
          </a:p>
          <a:p>
            <a:pPr marL="548640" indent="-411480" algn="r" rtl="1" eaLnBrk="1" fontAlgn="auto" hangingPunct="1">
              <a:spcAft>
                <a:spcPts val="0"/>
              </a:spcAft>
              <a:buClr>
                <a:prstClr val="white">
                  <a:shade val="95000"/>
                </a:prstClr>
              </a:buClr>
              <a:buFont typeface="Wingdings" pitchFamily="2" charset="2"/>
              <a:buChar char="Ø"/>
              <a:defRPr/>
            </a:pPr>
            <a:r>
              <a:rPr lang="fa-IR" dirty="0" smtClean="0">
                <a:solidFill>
                  <a:prstClr val="white"/>
                </a:solidFill>
              </a:rPr>
              <a:t>مددجویان </a:t>
            </a:r>
            <a:r>
              <a:rPr lang="fa-IR" dirty="0">
                <a:solidFill>
                  <a:prstClr val="white"/>
                </a:solidFill>
              </a:rPr>
              <a:t>تحت عمل های بیش </a:t>
            </a:r>
            <a:r>
              <a:rPr lang="fa-IR" dirty="0" smtClean="0">
                <a:solidFill>
                  <a:prstClr val="white"/>
                </a:solidFill>
              </a:rPr>
              <a:t>از2ساعت </a:t>
            </a:r>
          </a:p>
          <a:p>
            <a:pPr marL="548640" indent="-411480" algn="r" rtl="1" eaLnBrk="1" fontAlgn="auto" hangingPunct="1">
              <a:spcAft>
                <a:spcPts val="0"/>
              </a:spcAft>
              <a:buClr>
                <a:prstClr val="white">
                  <a:shade val="95000"/>
                </a:prstClr>
              </a:buClr>
              <a:buFont typeface="Wingdings 2"/>
              <a:buChar char=""/>
              <a:defRPr/>
            </a:pPr>
            <a:r>
              <a:rPr lang="fa-IR" dirty="0" smtClean="0">
                <a:solidFill>
                  <a:prstClr val="white"/>
                </a:solidFill>
              </a:rPr>
              <a:t>مددجویان </a:t>
            </a:r>
            <a:r>
              <a:rPr lang="fa-IR" dirty="0">
                <a:solidFill>
                  <a:prstClr val="white"/>
                </a:solidFill>
              </a:rPr>
              <a:t>جراحی عروق </a:t>
            </a:r>
          </a:p>
          <a:p>
            <a:pPr marL="548640" indent="-411480" eaLnBrk="1" fontAlgn="auto" hangingPunct="1">
              <a:spcAft>
                <a:spcPts val="0"/>
              </a:spcAft>
              <a:buClr>
                <a:prstClr val="white">
                  <a:shade val="95000"/>
                </a:prstClr>
              </a:buClr>
              <a:buFont typeface="Wingdings 2"/>
              <a:buChar char=""/>
              <a:defRPr/>
            </a:pPr>
            <a:endParaRPr lang="en-US" dirty="0">
              <a:solidFill>
                <a:prstClr val="white"/>
              </a:solidFill>
            </a:endParaRPr>
          </a:p>
          <a:p>
            <a:pPr marL="548640" indent="-411480" eaLnBrk="1" fontAlgn="auto" hangingPunct="1">
              <a:spcAft>
                <a:spcPts val="0"/>
              </a:spcAft>
              <a:buClr>
                <a:schemeClr val="tx1">
                  <a:shade val="95000"/>
                </a:schemeClr>
              </a:buClr>
              <a:buFont typeface="Wingdings 2"/>
              <a:buChar char=""/>
              <a:defRPr/>
            </a:pPr>
            <a:endParaRPr lang="fa-IR"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0"/>
            <a:ext cx="8229600" cy="4708525"/>
          </a:xfrm>
        </p:spPr>
        <p:txBody>
          <a:bodyPr>
            <a:normAutofit fontScale="92500" lnSpcReduction="20000"/>
          </a:bodyPr>
          <a:lstStyle/>
          <a:p>
            <a:pPr marL="548640" indent="-411480" algn="r" rtl="1" eaLnBrk="1" fontAlgn="auto" hangingPunct="1">
              <a:spcAft>
                <a:spcPts val="0"/>
              </a:spcAft>
              <a:buClr>
                <a:schemeClr val="tx1">
                  <a:shade val="95000"/>
                </a:schemeClr>
              </a:buClr>
              <a:buFont typeface="Wingdings 3" panose="05040102010807070707" pitchFamily="18" charset="2"/>
              <a:buNone/>
              <a:defRPr/>
            </a:pPr>
            <a:r>
              <a:rPr lang="fa-IR" sz="3900" dirty="0" smtClean="0"/>
              <a:t>نکات مراقبتی وایمنی:</a:t>
            </a:r>
          </a:p>
          <a:p>
            <a:pPr marL="548640" indent="-411480" algn="r" rtl="1" eaLnBrk="1" fontAlgn="auto" hangingPunct="1">
              <a:spcAft>
                <a:spcPts val="0"/>
              </a:spcAft>
              <a:buClr>
                <a:schemeClr val="tx1">
                  <a:shade val="95000"/>
                </a:schemeClr>
              </a:buClr>
              <a:buFont typeface="Wingdings 3" panose="05040102010807070707" pitchFamily="18" charset="2"/>
              <a:buNone/>
              <a:defRPr/>
            </a:pPr>
            <a:r>
              <a:rPr lang="fa-IR" sz="3500" dirty="0" smtClean="0"/>
              <a:t>الف :نکات مراقبتی </a:t>
            </a:r>
          </a:p>
          <a:p>
            <a:pPr marL="548640" indent="-411480" algn="r" rtl="1" eaLnBrk="1" fontAlgn="auto" hangingPunct="1">
              <a:spcAft>
                <a:spcPts val="0"/>
              </a:spcAft>
              <a:buClr>
                <a:schemeClr val="tx1">
                  <a:shade val="95000"/>
                </a:schemeClr>
              </a:buClr>
              <a:buFont typeface="Wingdings" pitchFamily="2" charset="2"/>
              <a:buChar char="Ø"/>
              <a:defRPr/>
            </a:pPr>
            <a:r>
              <a:rPr lang="fa-IR" sz="3000" dirty="0" smtClean="0"/>
              <a:t>هم راستابودن سر ،تنه وپاهای مددجو</a:t>
            </a:r>
          </a:p>
          <a:p>
            <a:pPr marL="548640" indent="-411480" algn="r" rtl="1" eaLnBrk="1" fontAlgn="auto" hangingPunct="1">
              <a:spcAft>
                <a:spcPts val="0"/>
              </a:spcAft>
              <a:buClr>
                <a:schemeClr val="tx1">
                  <a:shade val="95000"/>
                </a:schemeClr>
              </a:buClr>
              <a:buFont typeface="Wingdings" pitchFamily="2" charset="2"/>
              <a:buChar char="Ø"/>
              <a:defRPr/>
            </a:pPr>
            <a:r>
              <a:rPr lang="fa-IR" sz="3000" dirty="0" smtClean="0"/>
              <a:t>روی هم نبودن پاهای مددجو</a:t>
            </a:r>
          </a:p>
          <a:p>
            <a:pPr marL="548640" indent="-411480" algn="r" rtl="1" eaLnBrk="1" fontAlgn="auto" hangingPunct="1">
              <a:spcAft>
                <a:spcPts val="0"/>
              </a:spcAft>
              <a:buClr>
                <a:schemeClr val="tx1">
                  <a:shade val="95000"/>
                </a:schemeClr>
              </a:buClr>
              <a:buFont typeface="Wingdings" pitchFamily="2" charset="2"/>
              <a:buChar char="Ø"/>
              <a:defRPr/>
            </a:pPr>
            <a:r>
              <a:rPr lang="fa-IR" sz="3000" dirty="0" smtClean="0"/>
              <a:t>بستن تسمه محافظ</a:t>
            </a:r>
          </a:p>
          <a:p>
            <a:pPr marL="548640" indent="-411480" algn="r" rtl="1" eaLnBrk="1" fontAlgn="auto" hangingPunct="1">
              <a:spcAft>
                <a:spcPts val="0"/>
              </a:spcAft>
              <a:buClr>
                <a:schemeClr val="tx1">
                  <a:shade val="95000"/>
                </a:schemeClr>
              </a:buClr>
              <a:buFont typeface="Wingdings" pitchFamily="2" charset="2"/>
              <a:buChar char="Ø"/>
              <a:defRPr/>
            </a:pPr>
            <a:r>
              <a:rPr lang="fa-IR" sz="3000" dirty="0" smtClean="0"/>
              <a:t>یکسان بودن اندازه تشک وتخت </a:t>
            </a:r>
          </a:p>
          <a:p>
            <a:pPr marL="548640" indent="-411480" algn="r" rtl="1" eaLnBrk="1" fontAlgn="auto" hangingPunct="1">
              <a:spcAft>
                <a:spcPts val="0"/>
              </a:spcAft>
              <a:buClr>
                <a:schemeClr val="tx1">
                  <a:shade val="95000"/>
                </a:schemeClr>
              </a:buClr>
              <a:buFont typeface="Wingdings" pitchFamily="2" charset="2"/>
              <a:buChar char="Ø"/>
              <a:defRPr/>
            </a:pPr>
            <a:r>
              <a:rPr lang="fa-IR" sz="3000" dirty="0" smtClean="0"/>
              <a:t>دردسترس بودن افرادکافی جهت پوزیشن</a:t>
            </a:r>
          </a:p>
          <a:p>
            <a:pPr marL="548640" indent="-411480" algn="r" rtl="1" eaLnBrk="1" fontAlgn="auto" hangingPunct="1">
              <a:spcAft>
                <a:spcPts val="0"/>
              </a:spcAft>
              <a:buClr>
                <a:schemeClr val="tx1">
                  <a:shade val="95000"/>
                </a:schemeClr>
              </a:buClr>
              <a:buFont typeface="Wingdings" pitchFamily="2" charset="2"/>
              <a:buChar char="Ø"/>
              <a:defRPr/>
            </a:pPr>
            <a:r>
              <a:rPr lang="fa-IR" sz="3000" dirty="0" smtClean="0"/>
              <a:t>توجه به درجه حرارت اتاق عمل</a:t>
            </a:r>
          </a:p>
          <a:p>
            <a:pPr marL="548640" indent="-411480" algn="r" rtl="1" eaLnBrk="1" fontAlgn="auto" hangingPunct="1">
              <a:spcAft>
                <a:spcPts val="0"/>
              </a:spcAft>
              <a:buClr>
                <a:schemeClr val="tx1">
                  <a:shade val="95000"/>
                </a:schemeClr>
              </a:buClr>
              <a:buFont typeface="Wingdings" pitchFamily="2" charset="2"/>
              <a:buChar char="Ø"/>
              <a:defRPr/>
            </a:pPr>
            <a:r>
              <a:rPr lang="fa-IR" sz="3000" dirty="0" smtClean="0"/>
              <a:t>جابه جایی سربیمارهر 30دقیقه</a:t>
            </a:r>
          </a:p>
          <a:p>
            <a:pPr marL="548640" indent="-411480" algn="r" rtl="1" eaLnBrk="1" fontAlgn="auto" hangingPunct="1">
              <a:spcAft>
                <a:spcPts val="0"/>
              </a:spcAft>
              <a:buClr>
                <a:schemeClr val="tx1">
                  <a:shade val="95000"/>
                </a:schemeClr>
              </a:buClr>
              <a:buFont typeface="Wingdings" pitchFamily="2" charset="2"/>
              <a:buChar char="Ø"/>
              <a:defRPr/>
            </a:pPr>
            <a:r>
              <a:rPr lang="fa-IR" dirty="0" smtClean="0"/>
              <a:t>عدم ایجادزخم های فشاری توسط تیم جراحی</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p:txBody>
          <a:bodyPr>
            <a:normAutofit fontScale="92500"/>
          </a:bodyPr>
          <a:lstStyle/>
          <a:p>
            <a:pPr algn="r" rtl="1" eaLnBrk="1" hangingPunct="1">
              <a:buFont typeface="Wingdings 3" panose="05040102010807070707" pitchFamily="18" charset="2"/>
              <a:buNone/>
            </a:pPr>
            <a:r>
              <a:rPr lang="fa-IR" altLang="fa-IR" sz="3200" dirty="0" smtClean="0"/>
              <a:t>ب:نکات ایمنی</a:t>
            </a:r>
          </a:p>
          <a:p>
            <a:pPr algn="r" rtl="1" eaLnBrk="1" hangingPunct="1">
              <a:buFont typeface="Wingdings" panose="05000000000000000000" pitchFamily="2" charset="2"/>
              <a:buChar char="Ø"/>
            </a:pPr>
            <a:r>
              <a:rPr lang="fa-IR" altLang="fa-IR" dirty="0" smtClean="0"/>
              <a:t>عدم تماس بدن مددجوباسطوح فلزی</a:t>
            </a:r>
          </a:p>
          <a:p>
            <a:pPr algn="r" rtl="1" eaLnBrk="1" hangingPunct="1">
              <a:buFont typeface="Wingdings" panose="05000000000000000000" pitchFamily="2" charset="2"/>
              <a:buChar char="Ø"/>
            </a:pPr>
            <a:r>
              <a:rPr lang="fa-IR" altLang="fa-IR" dirty="0" smtClean="0"/>
              <a:t>جلوگیری ازآویزان شدن دست وپای مددجو</a:t>
            </a:r>
          </a:p>
          <a:p>
            <a:pPr algn="r" rtl="1" eaLnBrk="1" hangingPunct="1">
              <a:buFont typeface="Wingdings" panose="05000000000000000000" pitchFamily="2" charset="2"/>
              <a:buChar char="Ø"/>
            </a:pPr>
            <a:r>
              <a:rPr lang="fa-IR" altLang="fa-IR" dirty="0" smtClean="0"/>
              <a:t>عدم برخوردمیزجراحی باپای مددجو</a:t>
            </a:r>
          </a:p>
          <a:p>
            <a:pPr algn="r" rtl="1" eaLnBrk="1" hangingPunct="1">
              <a:buFont typeface="Wingdings" panose="05000000000000000000" pitchFamily="2" charset="2"/>
              <a:buChar char="Ø"/>
            </a:pPr>
            <a:r>
              <a:rPr lang="fa-IR" altLang="fa-IR" dirty="0" smtClean="0"/>
              <a:t>مراقبت ازسوند،درن ،لوله تراشه ازنظرانسداد</a:t>
            </a:r>
          </a:p>
          <a:p>
            <a:pPr algn="r" rtl="1" eaLnBrk="1" hangingPunct="1">
              <a:buFont typeface="Wingdings" panose="05000000000000000000" pitchFamily="2" charset="2"/>
              <a:buChar char="Ø"/>
            </a:pPr>
            <a:r>
              <a:rPr lang="fa-IR" altLang="fa-IR" dirty="0" smtClean="0"/>
              <a:t>آهسته حرکت دادن مددجوی بیهوش</a:t>
            </a:r>
          </a:p>
          <a:p>
            <a:pPr algn="r" rtl="1" eaLnBrk="1" hangingPunct="1">
              <a:buFont typeface="Wingdings" panose="05000000000000000000" pitchFamily="2" charset="2"/>
              <a:buChar char="Ø"/>
            </a:pPr>
            <a:r>
              <a:rPr lang="fa-IR" altLang="fa-IR" dirty="0" smtClean="0"/>
              <a:t>اجازه گرفتن ازمتخصص بیهوشی جهت حرکت دادن مددجو</a:t>
            </a:r>
          </a:p>
          <a:p>
            <a:pPr algn="r" rtl="1" eaLnBrk="1" hangingPunct="1">
              <a:buFont typeface="Wingdings" panose="05000000000000000000" pitchFamily="2" charset="2"/>
              <a:buChar char="Ø"/>
            </a:pPr>
            <a:r>
              <a:rPr lang="fa-IR" altLang="fa-IR" dirty="0" smtClean="0"/>
              <a:t>جلوگیری ازواردآوردن فشاربرعروق واعصاب محیطی</a:t>
            </a:r>
            <a:endParaRPr lang="en-US" altLang="fa-IR"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3505200" y="304800"/>
            <a:ext cx="51133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fa-IR" altLang="fa-IR" sz="3600" dirty="0"/>
              <a:t>صدمات و خطرات پوزیشن دادن)</a:t>
            </a:r>
          </a:p>
        </p:txBody>
      </p:sp>
      <p:sp>
        <p:nvSpPr>
          <p:cNvPr id="19459" name="Rectangle 5"/>
          <p:cNvSpPr>
            <a:spLocks noChangeArrowheads="1"/>
          </p:cNvSpPr>
          <p:nvPr/>
        </p:nvSpPr>
        <p:spPr bwMode="auto">
          <a:xfrm>
            <a:off x="6335713" y="1189038"/>
            <a:ext cx="22193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fa-IR" altLang="fa-IR" sz="3200" dirty="0"/>
              <a:t>صدمات تنفسی)</a:t>
            </a:r>
          </a:p>
        </p:txBody>
      </p:sp>
      <p:sp>
        <p:nvSpPr>
          <p:cNvPr id="19460" name="Rectangle 6"/>
          <p:cNvSpPr>
            <a:spLocks noChangeArrowheads="1"/>
          </p:cNvSpPr>
          <p:nvPr/>
        </p:nvSpPr>
        <p:spPr bwMode="auto">
          <a:xfrm>
            <a:off x="228600" y="1905000"/>
            <a:ext cx="88852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marL="342900" indent="-342900" eaLnBrk="0" hangingPunct="0">
              <a:defRPr>
                <a:solidFill>
                  <a:schemeClr val="tx1"/>
                </a:solidFill>
                <a:latin typeface="Times New Roman" panose="02020603050405020304" pitchFamily="18" charset="0"/>
                <a:cs typeface="Arial" panose="020B0604020202020204" pitchFamily="34" charset="0"/>
              </a:defRPr>
            </a:lvl1pPr>
            <a:lvl2pPr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lvl="1" algn="ctr" rtl="1" eaLnBrk="1" hangingPunct="1">
              <a:buFont typeface="Wingdings" panose="05000000000000000000" pitchFamily="2" charset="2"/>
              <a:buChar char="Ø"/>
            </a:pPr>
            <a:r>
              <a:rPr lang="fa-IR" altLang="fa-IR" sz="2800" dirty="0"/>
              <a:t>خودداری از وارد کردن هرگونه فشار به قفسه ی سینه و دستگاه تنفس</a:t>
            </a:r>
          </a:p>
        </p:txBody>
      </p:sp>
      <p:sp>
        <p:nvSpPr>
          <p:cNvPr id="19461" name="Rectangle 7"/>
          <p:cNvSpPr>
            <a:spLocks noChangeArrowheads="1"/>
          </p:cNvSpPr>
          <p:nvPr/>
        </p:nvSpPr>
        <p:spPr bwMode="auto">
          <a:xfrm>
            <a:off x="3775075" y="2589213"/>
            <a:ext cx="48148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Wingdings" panose="05000000000000000000" pitchFamily="2" charset="2"/>
              <a:buChar char="Ø"/>
            </a:pPr>
            <a:r>
              <a:rPr lang="fa-IR" altLang="fa-IR" sz="2800" dirty="0"/>
              <a:t>اطمینان از تهویه ی کامل تنفسی بیمار</a:t>
            </a:r>
          </a:p>
        </p:txBody>
      </p:sp>
      <p:sp>
        <p:nvSpPr>
          <p:cNvPr id="19462" name="Rectangle 8"/>
          <p:cNvSpPr>
            <a:spLocks noChangeArrowheads="1"/>
          </p:cNvSpPr>
          <p:nvPr/>
        </p:nvSpPr>
        <p:spPr bwMode="auto">
          <a:xfrm>
            <a:off x="2820988" y="3122613"/>
            <a:ext cx="57642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Wingdings" panose="05000000000000000000" pitchFamily="2" charset="2"/>
              <a:buChar char="Ø"/>
            </a:pPr>
            <a:r>
              <a:rPr lang="fa-IR" altLang="fa-IR" sz="2800" dirty="0"/>
              <a:t> کنترل لوله تراشه از نظر انسداد یا جابه جایی</a:t>
            </a:r>
          </a:p>
        </p:txBody>
      </p:sp>
      <p:sp>
        <p:nvSpPr>
          <p:cNvPr id="19463" name="Rectangle 9"/>
          <p:cNvSpPr>
            <a:spLocks noChangeArrowheads="1"/>
          </p:cNvSpPr>
          <p:nvPr/>
        </p:nvSpPr>
        <p:spPr bwMode="auto">
          <a:xfrm>
            <a:off x="6208713" y="3840163"/>
            <a:ext cx="23558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fa-IR" altLang="fa-IR" sz="3200"/>
              <a:t>صدمات عصبی)</a:t>
            </a:r>
          </a:p>
        </p:txBody>
      </p:sp>
      <p:sp>
        <p:nvSpPr>
          <p:cNvPr id="19464" name="Rectangle 10"/>
          <p:cNvSpPr>
            <a:spLocks noChangeArrowheads="1"/>
          </p:cNvSpPr>
          <p:nvPr/>
        </p:nvSpPr>
        <p:spPr bwMode="auto">
          <a:xfrm>
            <a:off x="2852738" y="4570413"/>
            <a:ext cx="56673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Wingdings" panose="05000000000000000000" pitchFamily="2" charset="2"/>
              <a:buChar char="Ø"/>
            </a:pPr>
            <a:r>
              <a:rPr lang="fa-IR" altLang="fa-IR" sz="2800" dirty="0"/>
              <a:t>عدم فشار وسایل و قطعات بر اندام های بیمار</a:t>
            </a:r>
          </a:p>
        </p:txBody>
      </p:sp>
      <p:sp>
        <p:nvSpPr>
          <p:cNvPr id="19465" name="Rectangle 11"/>
          <p:cNvSpPr>
            <a:spLocks noChangeArrowheads="1"/>
          </p:cNvSpPr>
          <p:nvPr/>
        </p:nvSpPr>
        <p:spPr bwMode="auto">
          <a:xfrm>
            <a:off x="1274763" y="5103813"/>
            <a:ext cx="72945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Wingdings" panose="05000000000000000000" pitchFamily="2" charset="2"/>
              <a:buChar char="Ø"/>
            </a:pPr>
            <a:r>
              <a:rPr lang="fa-IR" altLang="fa-IR" dirty="0"/>
              <a:t> </a:t>
            </a:r>
            <a:r>
              <a:rPr lang="fa-IR" altLang="fa-IR" sz="2800" dirty="0"/>
              <a:t> نحوه ی قرارگرفتن دست و بازوی بیمار(فلج موقتی یا دائم)</a:t>
            </a:r>
          </a:p>
        </p:txBody>
      </p:sp>
      <p:sp>
        <p:nvSpPr>
          <p:cNvPr id="19466" name="Rectangle 12"/>
          <p:cNvSpPr>
            <a:spLocks noChangeArrowheads="1"/>
          </p:cNvSpPr>
          <p:nvPr/>
        </p:nvSpPr>
        <p:spPr bwMode="auto">
          <a:xfrm>
            <a:off x="2438400" y="5638800"/>
            <a:ext cx="6096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Wingdings" panose="05000000000000000000" pitchFamily="2" charset="2"/>
              <a:buChar char="Ø"/>
            </a:pPr>
            <a:r>
              <a:rPr lang="fa-IR" altLang="fa-IR" sz="2800" dirty="0"/>
              <a:t>استفاده از تکیه گاه های مخصوص نگهداری شانه</a:t>
            </a:r>
            <a:r>
              <a:rPr lang="en-US" altLang="fa-IR" dirty="0"/>
              <a:t> </a:t>
            </a:r>
          </a:p>
        </p:txBody>
      </p:sp>
      <p:sp>
        <p:nvSpPr>
          <p:cNvPr id="19467" name="Rectangle 13"/>
          <p:cNvSpPr>
            <a:spLocks noChangeArrowheads="1"/>
          </p:cNvSpPr>
          <p:nvPr/>
        </p:nvSpPr>
        <p:spPr bwMode="auto">
          <a:xfrm>
            <a:off x="8345488" y="6172200"/>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fa-IR" altLang="fa-IR" sz="2800"/>
          </a:p>
        </p:txBody>
      </p:sp>
    </p:spTree>
  </p:cSld>
  <p:clrMapOvr>
    <a:masterClrMapping/>
  </p:clrMapOvr>
  <p:transition>
    <p:push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263525" y="376238"/>
            <a:ext cx="8523288"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Wingdings" panose="05000000000000000000" pitchFamily="2" charset="2"/>
              <a:buChar char="Ø"/>
            </a:pPr>
            <a:r>
              <a:rPr lang="fa-IR" altLang="fa-IR" sz="2800" dirty="0"/>
              <a:t>جلوگیری از تحت فشار قرار گرفتن اعصاب اولنار، رادیال و شبکه ی</a:t>
            </a:r>
          </a:p>
          <a:p>
            <a:pPr algn="r" rtl="1" eaLnBrk="1" hangingPunct="1">
              <a:buFont typeface="Wingdings" panose="05000000000000000000" pitchFamily="2" charset="2"/>
              <a:buChar char="Ø"/>
            </a:pPr>
            <a:r>
              <a:rPr lang="fa-IR" altLang="fa-IR" sz="2800" dirty="0"/>
              <a:t>  بازویی دز وضعیت لترال</a:t>
            </a:r>
          </a:p>
        </p:txBody>
      </p:sp>
      <p:sp>
        <p:nvSpPr>
          <p:cNvPr id="20483" name="Rectangle 5"/>
          <p:cNvSpPr>
            <a:spLocks noChangeArrowheads="1"/>
          </p:cNvSpPr>
          <p:nvPr/>
        </p:nvSpPr>
        <p:spPr bwMode="auto">
          <a:xfrm>
            <a:off x="1066800" y="962025"/>
            <a:ext cx="759777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endParaRPr lang="fa-IR" altLang="fa-IR" sz="3200" dirty="0"/>
          </a:p>
          <a:p>
            <a:pPr algn="r" rtl="1" eaLnBrk="1" hangingPunct="1"/>
            <a:r>
              <a:rPr lang="fa-IR" altLang="fa-IR" sz="3200" dirty="0"/>
              <a:t>صدمات ستون فقرات) </a:t>
            </a:r>
          </a:p>
          <a:p>
            <a:pPr algn="r" rtl="1" eaLnBrk="1" hangingPunct="1">
              <a:buFont typeface="Wingdings" panose="05000000000000000000" pitchFamily="2" charset="2"/>
              <a:buChar char="Ø"/>
            </a:pPr>
            <a:r>
              <a:rPr lang="fa-IR" altLang="fa-IR" sz="3200" dirty="0"/>
              <a:t> </a:t>
            </a:r>
            <a:r>
              <a:rPr lang="fa-IR" altLang="fa-IR" sz="2800" dirty="0"/>
              <a:t>عدم فشار بر روی اعصاب ایلئوساکرال و لیگامان های ناحیه</a:t>
            </a:r>
          </a:p>
          <a:p>
            <a:pPr algn="r" rtl="1" eaLnBrk="1" hangingPunct="1"/>
            <a:r>
              <a:rPr lang="fa-IR" altLang="fa-IR" sz="2800" dirty="0"/>
              <a:t> و ستون مهره ها</a:t>
            </a:r>
          </a:p>
        </p:txBody>
      </p:sp>
      <p:sp>
        <p:nvSpPr>
          <p:cNvPr id="20484" name="Rectangle 7"/>
          <p:cNvSpPr>
            <a:spLocks noChangeArrowheads="1"/>
          </p:cNvSpPr>
          <p:nvPr/>
        </p:nvSpPr>
        <p:spPr bwMode="auto">
          <a:xfrm>
            <a:off x="-1371600" y="2971800"/>
            <a:ext cx="1034097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Wingdings" panose="05000000000000000000" pitchFamily="2" charset="2"/>
              <a:buChar char="Ø"/>
            </a:pPr>
            <a:r>
              <a:rPr lang="fa-IR" altLang="fa-IR" sz="2800" dirty="0"/>
              <a:t> همکاری 2 نفر با هم هنگام بالا بردن پاهای بیمار(وضعیت لیتاتومی)			</a:t>
            </a:r>
          </a:p>
        </p:txBody>
      </p:sp>
      <p:sp>
        <p:nvSpPr>
          <p:cNvPr id="20485" name="Rectangle 8"/>
          <p:cNvSpPr>
            <a:spLocks noChangeArrowheads="1"/>
          </p:cNvSpPr>
          <p:nvPr/>
        </p:nvSpPr>
        <p:spPr bwMode="auto">
          <a:xfrm>
            <a:off x="5410200" y="3657600"/>
            <a:ext cx="32781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fa-IR" altLang="fa-IR" sz="3200"/>
              <a:t>صدمات سیستم عروقی)</a:t>
            </a:r>
          </a:p>
        </p:txBody>
      </p:sp>
      <p:sp>
        <p:nvSpPr>
          <p:cNvPr id="20486" name="Rectangle 9"/>
          <p:cNvSpPr>
            <a:spLocks noChangeArrowheads="1"/>
          </p:cNvSpPr>
          <p:nvPr/>
        </p:nvSpPr>
        <p:spPr bwMode="auto">
          <a:xfrm>
            <a:off x="3951288" y="4343400"/>
            <a:ext cx="4811712"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Wingdings" panose="05000000000000000000" pitchFamily="2" charset="2"/>
              <a:buChar char="Ø"/>
            </a:pPr>
            <a:r>
              <a:rPr lang="fa-IR" altLang="fa-IR" sz="2800" dirty="0"/>
              <a:t>فشار غیر ضروری و زیاد بر اندام ها</a:t>
            </a:r>
          </a:p>
        </p:txBody>
      </p:sp>
      <p:sp>
        <p:nvSpPr>
          <p:cNvPr id="20487" name="Rectangle 10"/>
          <p:cNvSpPr>
            <a:spLocks noChangeArrowheads="1"/>
          </p:cNvSpPr>
          <p:nvPr/>
        </p:nvSpPr>
        <p:spPr bwMode="auto">
          <a:xfrm>
            <a:off x="5191125" y="4876800"/>
            <a:ext cx="3421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Wingdings" panose="05000000000000000000" pitchFamily="2" charset="2"/>
              <a:buChar char="Ø"/>
            </a:pPr>
            <a:r>
              <a:rPr lang="fa-IR" altLang="fa-IR" sz="2800" dirty="0"/>
              <a:t>کاهش جریان خون عضو</a:t>
            </a:r>
            <a:r>
              <a:rPr lang="fa-IR" altLang="fa-IR" dirty="0"/>
              <a:t> </a:t>
            </a:r>
          </a:p>
        </p:txBody>
      </p:sp>
      <p:sp>
        <p:nvSpPr>
          <p:cNvPr id="20488" name="Rectangle 11"/>
          <p:cNvSpPr>
            <a:spLocks noChangeArrowheads="1"/>
          </p:cNvSpPr>
          <p:nvPr/>
        </p:nvSpPr>
        <p:spPr bwMode="auto">
          <a:xfrm>
            <a:off x="828675" y="5484813"/>
            <a:ext cx="7821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Wingdings" panose="05000000000000000000" pitchFamily="2" charset="2"/>
              <a:buChar char="Ø"/>
            </a:pPr>
            <a:r>
              <a:rPr lang="fa-IR" altLang="fa-IR" sz="2800" dirty="0"/>
              <a:t> استفاده از زیر دستی برای دسترسی به بیمار جهت تزریق سرم</a:t>
            </a:r>
            <a:r>
              <a:rPr lang="en-US" altLang="fa-IR" dirty="0"/>
              <a:t> </a:t>
            </a:r>
          </a:p>
        </p:txBody>
      </p:sp>
    </p:spTree>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1996107" y="-5159"/>
            <a:ext cx="706155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ctr" eaLnBrk="1" hangingPunct="1"/>
            <a:endParaRPr lang="en-US" altLang="fa-IR" dirty="0"/>
          </a:p>
          <a:p>
            <a:pPr algn="ctr" rtl="1" eaLnBrk="1" hangingPunct="1">
              <a:buFont typeface="Wingdings" panose="05000000000000000000" pitchFamily="2" charset="2"/>
              <a:buChar char="Ø"/>
            </a:pPr>
            <a:r>
              <a:rPr lang="fa-IR" altLang="fa-IR" sz="2800" dirty="0"/>
              <a:t> قرار دادن تشکچه ی نرم اسفنجی در زیر پاشنه ی بیمار</a:t>
            </a:r>
          </a:p>
          <a:p>
            <a:pPr algn="ctr" eaLnBrk="1" hangingPunct="1"/>
            <a:endParaRPr lang="fa-IR" altLang="fa-IR" sz="2800" dirty="0"/>
          </a:p>
        </p:txBody>
      </p:sp>
      <p:sp>
        <p:nvSpPr>
          <p:cNvPr id="21507" name="Rectangle 5"/>
          <p:cNvSpPr>
            <a:spLocks noChangeArrowheads="1"/>
          </p:cNvSpPr>
          <p:nvPr/>
        </p:nvSpPr>
        <p:spPr bwMode="auto">
          <a:xfrm>
            <a:off x="6002338" y="990600"/>
            <a:ext cx="27574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fa-IR" altLang="fa-IR" sz="3600"/>
              <a:t>کشیدن عضلات)</a:t>
            </a:r>
            <a:r>
              <a:rPr lang="en-US" altLang="fa-IR" sz="3600"/>
              <a:t> </a:t>
            </a:r>
          </a:p>
        </p:txBody>
      </p:sp>
      <p:sp>
        <p:nvSpPr>
          <p:cNvPr id="21508" name="Rectangle 6"/>
          <p:cNvSpPr>
            <a:spLocks noChangeArrowheads="1"/>
          </p:cNvSpPr>
          <p:nvPr/>
        </p:nvSpPr>
        <p:spPr bwMode="auto">
          <a:xfrm>
            <a:off x="546100" y="1674813"/>
            <a:ext cx="82438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419100" algn="l"/>
              </a:tabLst>
              <a:defRPr>
                <a:solidFill>
                  <a:schemeClr val="tx1"/>
                </a:solidFill>
                <a:latin typeface="Times New Roman" panose="02020603050405020304" pitchFamily="18" charset="0"/>
                <a:cs typeface="Arial" panose="020B0604020202020204" pitchFamily="34" charset="0"/>
              </a:defRPr>
            </a:lvl1pPr>
            <a:lvl2pPr marL="742950" indent="-285750" eaLnBrk="0" hangingPunct="0">
              <a:tabLst>
                <a:tab pos="419100" algn="l"/>
              </a:tabLst>
              <a:defRPr>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419100" algn="l"/>
              </a:tabLst>
              <a:defRPr>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419100" algn="l"/>
              </a:tabLst>
              <a:defRPr>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419100" algn="l"/>
              </a:tabLst>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tabLst>
                <a:tab pos="419100" algn="l"/>
              </a:tabLs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tabLst>
                <a:tab pos="419100" algn="l"/>
              </a:tabLs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tabLst>
                <a:tab pos="419100" algn="l"/>
              </a:tabLs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tabLst>
                <a:tab pos="419100" algn="l"/>
              </a:tabLs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Wingdings" panose="05000000000000000000" pitchFamily="2" charset="2"/>
              <a:buChar char="Ø"/>
            </a:pPr>
            <a:r>
              <a:rPr lang="fa-IR" altLang="fa-IR" sz="2800" dirty="0"/>
              <a:t>خودداری از گذاشتن پارچه ها و بسته های سنگین روی پاهای بیمار</a:t>
            </a:r>
          </a:p>
        </p:txBody>
      </p:sp>
      <p:sp>
        <p:nvSpPr>
          <p:cNvPr id="21509" name="Rectangle 7"/>
          <p:cNvSpPr>
            <a:spLocks noChangeArrowheads="1"/>
          </p:cNvSpPr>
          <p:nvPr/>
        </p:nvSpPr>
        <p:spPr bwMode="auto">
          <a:xfrm>
            <a:off x="2127250" y="2284413"/>
            <a:ext cx="66373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buFont typeface="Wingdings" panose="05000000000000000000" pitchFamily="2" charset="2"/>
              <a:buChar char="Ø"/>
            </a:pPr>
            <a:r>
              <a:rPr lang="fa-IR" altLang="fa-IR" sz="2800" dirty="0"/>
              <a:t>مراقبت از ناحیه ی سر وگردن توسط مسئول بیهوشی</a:t>
            </a:r>
            <a:r>
              <a:rPr lang="en-US" altLang="fa-IR" dirty="0"/>
              <a:t> </a:t>
            </a:r>
          </a:p>
        </p:txBody>
      </p:sp>
      <p:sp>
        <p:nvSpPr>
          <p:cNvPr id="21510" name="Rectangle 8"/>
          <p:cNvSpPr>
            <a:spLocks noChangeArrowheads="1"/>
          </p:cNvSpPr>
          <p:nvPr/>
        </p:nvSpPr>
        <p:spPr bwMode="auto">
          <a:xfrm>
            <a:off x="685800" y="3093413"/>
            <a:ext cx="796448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r>
              <a:rPr lang="fa-IR" altLang="fa-IR" sz="3600" dirty="0"/>
              <a:t>بیماران پیر و ناتوان</a:t>
            </a:r>
            <a:r>
              <a:rPr lang="fa-IR" altLang="fa-IR" sz="3200" dirty="0"/>
              <a:t>)</a:t>
            </a:r>
          </a:p>
          <a:p>
            <a:pPr algn="r" rtl="1" eaLnBrk="1" hangingPunct="1">
              <a:buFont typeface="Wingdings" panose="05000000000000000000" pitchFamily="2" charset="2"/>
              <a:buChar char="Ø"/>
            </a:pPr>
            <a:r>
              <a:rPr lang="fa-IR" altLang="fa-IR" sz="2800" dirty="0"/>
              <a:t>بالاگرفتن پاهای بیماربرای مدت کوتاهی بادست</a:t>
            </a:r>
          </a:p>
          <a:p>
            <a:pPr algn="r" rtl="1" eaLnBrk="1" hangingPunct="1"/>
            <a:r>
              <a:rPr lang="fa-IR" altLang="fa-IR" sz="3600" dirty="0"/>
              <a:t>توجه به بافت نرم </a:t>
            </a:r>
            <a:r>
              <a:rPr lang="fa-IR" altLang="fa-IR" sz="3200" dirty="0"/>
              <a:t>)</a:t>
            </a:r>
          </a:p>
          <a:p>
            <a:pPr algn="r" rtl="1" eaLnBrk="1" hangingPunct="1">
              <a:buFont typeface="Wingdings" panose="05000000000000000000" pitchFamily="2" charset="2"/>
              <a:buChar char="Ø"/>
            </a:pPr>
            <a:r>
              <a:rPr lang="fa-IR" altLang="fa-IR" sz="2800" dirty="0"/>
              <a:t>فاکتورهایی که مددجورادرمعرض اختلال دریکپارچگی پوست قرارمی دهندشامل :</a:t>
            </a:r>
          </a:p>
          <a:p>
            <a:pPr algn="r" rtl="1" eaLnBrk="1" hangingPunct="1"/>
            <a:endParaRPr lang="fa-IR" altLang="fa-IR" sz="3200" dirty="0"/>
          </a:p>
          <a:p>
            <a:pPr eaLnBrk="1" hangingPunct="1"/>
            <a:endParaRPr lang="fa-IR" altLang="fa-IR" sz="3200" dirty="0"/>
          </a:p>
        </p:txBody>
      </p:sp>
    </p:spTree>
  </p:cSld>
  <p:clrMapOvr>
    <a:masterClrMapping/>
  </p:clrMapOvr>
  <p:transition>
    <p:push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p:txBody>
          <a:bodyPr/>
          <a:lstStyle/>
          <a:p>
            <a:pPr algn="r" rtl="1" eaLnBrk="1" hangingPunct="1"/>
            <a:r>
              <a:rPr lang="fa-IR" altLang="fa-IR" dirty="0" smtClean="0"/>
              <a:t>وجودفشارهای طولانی روی اعصاب وعروق ،عدم تحرک فیزیکی بیشتراز 90دقیقه ،تکیه زدن پرسنل روی مددجو،چاقی ،لاغری ،تغییردرتورگورپوستی وادم</a:t>
            </a:r>
          </a:p>
          <a:p>
            <a:pPr algn="r" rtl="1" eaLnBrk="1" hangingPunct="1">
              <a:buFont typeface="Wingdings 3" panose="05040102010807070707" pitchFamily="18" charset="2"/>
              <a:buNone/>
            </a:pPr>
            <a:r>
              <a:rPr lang="fa-IR" altLang="fa-IR" sz="3600" dirty="0" smtClean="0"/>
              <a:t>تسمه هاوبندهای محافظ مددجو)</a:t>
            </a:r>
          </a:p>
          <a:p>
            <a:pPr algn="r" rtl="1" eaLnBrk="1" hangingPunct="1"/>
            <a:r>
              <a:rPr lang="fa-IR" altLang="fa-IR" dirty="0" smtClean="0"/>
              <a:t>جهت جلوگیری ازحرکت بیماردروضعیت لترال ،بیهوشی سطحی ،انتوباسیون ویاخارج کردن لوله</a:t>
            </a:r>
            <a:endParaRPr lang="en-US" altLang="fa-IR"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3554" name="Picture 5" descr="Copy (3) of Operation-Table-MD-S103A-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mb/>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5481638" y="228600"/>
            <a:ext cx="2895600" cy="633413"/>
          </a:xfrm>
          <a:prstGeom prst="rect">
            <a:avLst/>
          </a:prstGeom>
          <a:noFill/>
          <a:ln>
            <a:noFill/>
          </a:ln>
          <a:effectLst/>
          <a:extLst/>
        </p:spPr>
        <p:txBody>
          <a:bodyPr wrap="none">
            <a:spAutoFit/>
          </a:bodyPr>
          <a:lstStyle/>
          <a:p>
            <a:pPr>
              <a:lnSpc>
                <a:spcPct val="80000"/>
              </a:lnSpc>
              <a:spcBef>
                <a:spcPct val="20000"/>
              </a:spcBef>
              <a:buClr>
                <a:schemeClr val="hlink"/>
              </a:buClr>
              <a:buSzPct val="60000"/>
              <a:buFont typeface="Wingdings" pitchFamily="2" charset="2"/>
              <a:buNone/>
              <a:defRPr/>
            </a:pPr>
            <a:r>
              <a:rPr lang="fa-IR" sz="3600" b="1" dirty="0">
                <a:effectLst>
                  <a:outerShdw blurRad="38100" dist="38100" dir="2700000" algn="tl">
                    <a:srgbClr val="000000"/>
                  </a:outerShdw>
                </a:effectLst>
                <a:cs typeface="Arial" charset="0"/>
              </a:rPr>
              <a:t>ضمائم تخت عمل</a:t>
            </a:r>
            <a:r>
              <a:rPr lang="fa-IR" sz="4400" dirty="0">
                <a:effectLst>
                  <a:outerShdw blurRad="38100" dist="38100" dir="2700000" algn="tl">
                    <a:srgbClr val="000000"/>
                  </a:outerShdw>
                </a:effectLst>
                <a:cs typeface="Arial" charset="0"/>
              </a:rPr>
              <a:t>)</a:t>
            </a:r>
          </a:p>
        </p:txBody>
      </p:sp>
      <p:sp>
        <p:nvSpPr>
          <p:cNvPr id="11269" name="Rectangle 5"/>
          <p:cNvSpPr>
            <a:spLocks noChangeArrowheads="1"/>
          </p:cNvSpPr>
          <p:nvPr/>
        </p:nvSpPr>
        <p:spPr bwMode="auto">
          <a:xfrm>
            <a:off x="1066800" y="1219200"/>
            <a:ext cx="7467600" cy="5016500"/>
          </a:xfrm>
          <a:prstGeom prst="rect">
            <a:avLst/>
          </a:prstGeom>
          <a:noFill/>
          <a:ln>
            <a:noFill/>
          </a:ln>
          <a:effectLst/>
          <a:extLst/>
        </p:spPr>
        <p:txBody>
          <a:bodyPr>
            <a:spAutoFit/>
          </a:bodyPr>
          <a:lstStyle/>
          <a:p>
            <a:pPr algn="r" rtl="1">
              <a:defRPr/>
            </a:pPr>
            <a:r>
              <a:rPr lang="fa-IR" sz="3200" dirty="0">
                <a:effectLst>
                  <a:outerShdw blurRad="38100" dist="38100" dir="2700000" algn="tl">
                    <a:srgbClr val="000000"/>
                  </a:outerShdw>
                </a:effectLst>
                <a:cs typeface="Arial" charset="0"/>
              </a:rPr>
              <a:t> تکیه گاه مخصوص پا</a:t>
            </a:r>
            <a:r>
              <a:rPr lang="fa-IR" sz="2800" dirty="0">
                <a:effectLst>
                  <a:outerShdw blurRad="38100" dist="38100" dir="2700000" algn="tl">
                    <a:srgbClr val="000000"/>
                  </a:outerShdw>
                </a:effectLst>
                <a:cs typeface="Arial" charset="0"/>
              </a:rPr>
              <a:t>: جراحی های اورتوپدی</a:t>
            </a:r>
            <a:endParaRPr lang="fa-IR" sz="3200" b="1" dirty="0">
              <a:effectLst>
                <a:outerShdw blurRad="38100" dist="38100" dir="2700000" algn="tl">
                  <a:srgbClr val="000000"/>
                </a:outerShdw>
              </a:effectLst>
              <a:cs typeface="Arial" charset="0"/>
            </a:endParaRPr>
          </a:p>
          <a:p>
            <a:pPr algn="r" rtl="1">
              <a:defRPr/>
            </a:pPr>
            <a:r>
              <a:rPr lang="fa-IR" sz="3200" dirty="0">
                <a:effectLst>
                  <a:outerShdw blurRad="38100" dist="38100" dir="2700000" algn="tl">
                    <a:srgbClr val="000000"/>
                  </a:outerShdw>
                </a:effectLst>
                <a:cs typeface="Arial" charset="0"/>
              </a:rPr>
              <a:t> تشک اسفنجی:</a:t>
            </a:r>
          </a:p>
          <a:p>
            <a:pPr algn="r" rtl="1">
              <a:buFont typeface="Wingdings" pitchFamily="2" charset="2"/>
              <a:buChar char="Ø"/>
              <a:defRPr/>
            </a:pPr>
            <a:r>
              <a:rPr lang="fa-IR" sz="3200" dirty="0">
                <a:effectLst>
                  <a:outerShdw blurRad="38100" dist="38100" dir="2700000" algn="tl">
                    <a:srgbClr val="000000"/>
                  </a:outerShdw>
                </a:effectLst>
                <a:cs typeface="Arial" charset="0"/>
              </a:rPr>
              <a:t> فوم استاندارد</a:t>
            </a:r>
          </a:p>
          <a:p>
            <a:pPr algn="r" rtl="1">
              <a:buFont typeface="Wingdings" pitchFamily="2" charset="2"/>
              <a:buChar char="Ø"/>
              <a:defRPr/>
            </a:pPr>
            <a:r>
              <a:rPr lang="fa-IR" sz="3200" dirty="0">
                <a:effectLst>
                  <a:outerShdw blurRad="38100" dist="38100" dir="2700000" algn="tl">
                    <a:srgbClr val="000000"/>
                  </a:outerShdw>
                </a:effectLst>
                <a:cs typeface="Arial" charset="0"/>
              </a:rPr>
              <a:t>روکش فومی</a:t>
            </a:r>
          </a:p>
          <a:p>
            <a:pPr algn="r" rtl="1">
              <a:buFont typeface="Wingdings" pitchFamily="2" charset="2"/>
              <a:buChar char="Ø"/>
              <a:defRPr/>
            </a:pPr>
            <a:r>
              <a:rPr lang="fa-IR" sz="3200" dirty="0">
                <a:effectLst>
                  <a:outerShdw blurRad="38100" dist="38100" dir="2700000" algn="tl">
                    <a:srgbClr val="000000"/>
                  </a:outerShdw>
                </a:effectLst>
                <a:cs typeface="Arial" charset="0"/>
              </a:rPr>
              <a:t>فوم های جدید</a:t>
            </a:r>
          </a:p>
          <a:p>
            <a:pPr algn="r" rtl="1">
              <a:buFont typeface="Wingdings" pitchFamily="2" charset="2"/>
              <a:buChar char="Ø"/>
              <a:defRPr/>
            </a:pPr>
            <a:r>
              <a:rPr lang="fa-IR" sz="3200" dirty="0">
                <a:effectLst>
                  <a:outerShdw blurRad="38100" dist="38100" dir="2700000" algn="tl">
                    <a:srgbClr val="000000"/>
                  </a:outerShdw>
                </a:effectLst>
                <a:cs typeface="Arial" charset="0"/>
              </a:rPr>
              <a:t>فرآورده های ژلی</a:t>
            </a:r>
          </a:p>
          <a:p>
            <a:pPr algn="r" rtl="1">
              <a:buFont typeface="Wingdings" pitchFamily="2" charset="2"/>
              <a:buChar char="Ø"/>
              <a:defRPr/>
            </a:pPr>
            <a:r>
              <a:rPr lang="fa-IR" sz="3200" dirty="0">
                <a:effectLst>
                  <a:outerShdw blurRad="38100" dist="38100" dir="2700000" algn="tl">
                    <a:srgbClr val="000000"/>
                  </a:outerShdw>
                </a:effectLst>
                <a:cs typeface="Arial" charset="0"/>
              </a:rPr>
              <a:t>سطح محافظ هوایی</a:t>
            </a:r>
            <a:endParaRPr lang="fa-IR" sz="2800" dirty="0">
              <a:effectLst>
                <a:outerShdw blurRad="38100" dist="38100" dir="2700000" algn="tl">
                  <a:srgbClr val="000000"/>
                </a:outerShdw>
              </a:effectLst>
              <a:cs typeface="Arial" charset="0"/>
            </a:endParaRPr>
          </a:p>
          <a:p>
            <a:pPr algn="r" rtl="1">
              <a:defRPr/>
            </a:pPr>
            <a:r>
              <a:rPr lang="fa-IR" sz="3200" dirty="0">
                <a:effectLst>
                  <a:outerShdw blurRad="38100" dist="38100" dir="2700000" algn="tl">
                    <a:srgbClr val="000000"/>
                  </a:outerShdw>
                </a:effectLst>
                <a:cs typeface="Arial" charset="0"/>
              </a:rPr>
              <a:t>ترمز</a:t>
            </a:r>
            <a:r>
              <a:rPr lang="fa-IR" sz="2800" dirty="0">
                <a:effectLst>
                  <a:outerShdw blurRad="38100" dist="38100" dir="2700000" algn="tl">
                    <a:srgbClr val="000000"/>
                  </a:outerShdw>
                </a:effectLst>
                <a:cs typeface="Arial" charset="0"/>
              </a:rPr>
              <a:t>: ثابت نمودن تخت هنگام انتقال بیمار از برانکار  به تخت  عمل</a:t>
            </a:r>
          </a:p>
          <a:p>
            <a:pPr algn="r" rtl="1">
              <a:defRPr/>
            </a:pPr>
            <a:r>
              <a:rPr lang="fa-IR" sz="3200" dirty="0">
                <a:effectLst>
                  <a:outerShdw blurRad="38100" dist="38100" dir="2700000" algn="tl">
                    <a:srgbClr val="000000"/>
                  </a:outerShdw>
                </a:effectLst>
                <a:cs typeface="Arial" charset="0"/>
              </a:rPr>
              <a:t> اسکرین بیهوشی ،ملحفه گیر،شان گیر</a:t>
            </a:r>
            <a:endParaRPr lang="fa-IR" sz="2800" dirty="0">
              <a:effectLst>
                <a:outerShdw blurRad="38100" dist="38100" dir="2700000" algn="tl">
                  <a:srgbClr val="000000"/>
                </a:outerShdw>
              </a:effectLst>
              <a:cs typeface="Arial" charset="0"/>
            </a:endParaRPr>
          </a:p>
        </p:txBody>
      </p:sp>
    </p:spTree>
  </p:cSld>
  <p:clrMapOvr>
    <a:masterClrMapping/>
  </p:clrMapOvr>
  <p:transition>
    <p:cover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0" y="304800"/>
            <a:ext cx="8915400" cy="6019800"/>
          </a:xfrm>
        </p:spPr>
        <p:txBody>
          <a:bodyPr/>
          <a:lstStyle/>
          <a:p>
            <a:pPr algn="r" rtl="1" eaLnBrk="1" hangingPunct="1">
              <a:buFont typeface="Wingdings" panose="05000000000000000000" pitchFamily="2" charset="2"/>
              <a:buNone/>
            </a:pPr>
            <a:r>
              <a:rPr lang="fa-IR" altLang="fa-IR" sz="3200" dirty="0" smtClean="0"/>
              <a:t>جای سر</a:t>
            </a:r>
            <a:r>
              <a:rPr lang="fa-IR" altLang="fa-IR" dirty="0" smtClean="0"/>
              <a:t>: جراحی مغز</a:t>
            </a:r>
            <a:endParaRPr lang="fa-IR" altLang="fa-IR" sz="3200" b="1" dirty="0" smtClean="0"/>
          </a:p>
          <a:p>
            <a:pPr algn="r" rtl="1" eaLnBrk="1" hangingPunct="1">
              <a:buFont typeface="Wingdings" panose="05000000000000000000" pitchFamily="2" charset="2"/>
              <a:buNone/>
            </a:pPr>
            <a:r>
              <a:rPr lang="fa-IR" altLang="fa-IR" sz="3200" dirty="0" smtClean="0"/>
              <a:t> بالا برنده ی ناحیه ی کلیه</a:t>
            </a:r>
          </a:p>
          <a:p>
            <a:pPr algn="r" rtl="1" eaLnBrk="1" hangingPunct="1">
              <a:buFontTx/>
              <a:buNone/>
            </a:pPr>
            <a:r>
              <a:rPr lang="fa-IR" altLang="fa-IR" sz="3200" dirty="0" smtClean="0"/>
              <a:t> یک طرفه کننده ی تخت</a:t>
            </a:r>
            <a:r>
              <a:rPr lang="fa-IR" altLang="fa-IR" dirty="0" smtClean="0"/>
              <a:t>:</a:t>
            </a:r>
          </a:p>
          <a:p>
            <a:pPr eaLnBrk="1" hangingPunct="1">
              <a:buFont typeface="Wingdings" panose="05000000000000000000" pitchFamily="2" charset="2"/>
              <a:buChar char="Ø"/>
            </a:pPr>
            <a:r>
              <a:rPr lang="fa-IR" altLang="fa-IR" dirty="0" smtClean="0"/>
              <a:t>عمل توراکوتومی</a:t>
            </a:r>
          </a:p>
          <a:p>
            <a:pPr eaLnBrk="1" hangingPunct="1">
              <a:buFont typeface="Wingdings" panose="05000000000000000000" pitchFamily="2" charset="2"/>
              <a:buNone/>
            </a:pPr>
            <a:r>
              <a:rPr lang="fa-IR" altLang="fa-IR" sz="3200" dirty="0" smtClean="0"/>
              <a:t> جادستی</a:t>
            </a:r>
            <a:r>
              <a:rPr lang="fa-IR" altLang="fa-IR" dirty="0" smtClean="0"/>
              <a:t>:</a:t>
            </a:r>
          </a:p>
          <a:p>
            <a:pPr eaLnBrk="1" hangingPunct="1">
              <a:buFont typeface="Wingdings" panose="05000000000000000000" pitchFamily="2" charset="2"/>
              <a:buChar char="Ø"/>
            </a:pPr>
            <a:r>
              <a:rPr lang="fa-IR" altLang="fa-IR" dirty="0" smtClean="0"/>
              <a:t> تزریق سرم</a:t>
            </a:r>
          </a:p>
          <a:p>
            <a:pPr eaLnBrk="1" hangingPunct="1">
              <a:buFont typeface="Wingdings" panose="05000000000000000000" pitchFamily="2" charset="2"/>
              <a:buChar char="Ø"/>
            </a:pPr>
            <a:r>
              <a:rPr lang="fa-IR" altLang="fa-IR" dirty="0" smtClean="0"/>
              <a:t>  اندازه گیری فشارخون</a:t>
            </a:r>
          </a:p>
          <a:p>
            <a:pPr eaLnBrk="1" hangingPunct="1">
              <a:buFont typeface="Wingdings" panose="05000000000000000000" pitchFamily="2" charset="2"/>
              <a:buChar char="Ø"/>
            </a:pPr>
            <a:r>
              <a:rPr lang="fa-IR" altLang="fa-IR" dirty="0" smtClean="0"/>
              <a:t> اعمال جراحی دست </a:t>
            </a:r>
          </a:p>
          <a:p>
            <a:pPr eaLnBrk="1" hangingPunct="1">
              <a:buFont typeface="Wingdings" panose="05000000000000000000" pitchFamily="2" charset="2"/>
              <a:buChar char="Ø"/>
            </a:pPr>
            <a:r>
              <a:rPr lang="fa-IR" altLang="fa-IR" dirty="0" smtClean="0"/>
              <a:t> رادیکال ماستکتومی</a:t>
            </a:r>
            <a:endParaRPr lang="en-US" altLang="fa-IR" dirty="0" smtClean="0">
              <a:cs typeface="Times New Roman" panose="02020603050405020304" pitchFamily="18" charset="0"/>
            </a:endParaRPr>
          </a:p>
          <a:p>
            <a:pPr eaLnBrk="1" hangingPunct="1"/>
            <a:endParaRPr lang="en-US" altLang="fa-IR" dirty="0" smtClean="0">
              <a:cs typeface="Times New Roman" panose="02020603050405020304" pitchFamily="18" charset="0"/>
            </a:endParaRPr>
          </a:p>
        </p:txBody>
      </p:sp>
      <p:pic>
        <p:nvPicPr>
          <p:cNvPr id="25603" name="Picture 4" descr="109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33600"/>
            <a:ext cx="5486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wipe(left)">
                                      <p:cBhvr>
                                        <p:cTn id="12" dur="500"/>
                                        <p:tgtEl>
                                          <p:spTgt spid="460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wipe(left)">
                                      <p:cBhvr>
                                        <p:cTn id="17" dur="500"/>
                                        <p:tgtEl>
                                          <p:spTgt spid="460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6083">
                                            <p:txEl>
                                              <p:pRg st="3" end="3"/>
                                            </p:txEl>
                                          </p:spTgt>
                                        </p:tgtEl>
                                        <p:attrNameLst>
                                          <p:attrName>style.visibility</p:attrName>
                                        </p:attrNameLst>
                                      </p:cBhvr>
                                      <p:to>
                                        <p:strVal val="visible"/>
                                      </p:to>
                                    </p:set>
                                    <p:animEffect transition="in" filter="wipe(left)">
                                      <p:cBhvr>
                                        <p:cTn id="22" dur="500"/>
                                        <p:tgtEl>
                                          <p:spTgt spid="460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6083">
                                            <p:txEl>
                                              <p:pRg st="4" end="4"/>
                                            </p:txEl>
                                          </p:spTgt>
                                        </p:tgtEl>
                                        <p:attrNameLst>
                                          <p:attrName>style.visibility</p:attrName>
                                        </p:attrNameLst>
                                      </p:cBhvr>
                                      <p:to>
                                        <p:strVal val="visible"/>
                                      </p:to>
                                    </p:set>
                                    <p:animEffect transition="in" filter="wipe(left)">
                                      <p:cBhvr>
                                        <p:cTn id="27" dur="500"/>
                                        <p:tgtEl>
                                          <p:spTgt spid="4608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6083">
                                            <p:txEl>
                                              <p:pRg st="5" end="5"/>
                                            </p:txEl>
                                          </p:spTgt>
                                        </p:tgtEl>
                                        <p:attrNameLst>
                                          <p:attrName>style.visibility</p:attrName>
                                        </p:attrNameLst>
                                      </p:cBhvr>
                                      <p:to>
                                        <p:strVal val="visible"/>
                                      </p:to>
                                    </p:set>
                                    <p:animEffect transition="in" filter="wipe(left)">
                                      <p:cBhvr>
                                        <p:cTn id="32" dur="500"/>
                                        <p:tgtEl>
                                          <p:spTgt spid="4608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6083">
                                            <p:txEl>
                                              <p:pRg st="6" end="6"/>
                                            </p:txEl>
                                          </p:spTgt>
                                        </p:tgtEl>
                                        <p:attrNameLst>
                                          <p:attrName>style.visibility</p:attrName>
                                        </p:attrNameLst>
                                      </p:cBhvr>
                                      <p:to>
                                        <p:strVal val="visible"/>
                                      </p:to>
                                    </p:set>
                                    <p:animEffect transition="in" filter="wipe(left)">
                                      <p:cBhvr>
                                        <p:cTn id="37" dur="500"/>
                                        <p:tgtEl>
                                          <p:spTgt spid="4608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6083">
                                            <p:txEl>
                                              <p:pRg st="7" end="7"/>
                                            </p:txEl>
                                          </p:spTgt>
                                        </p:tgtEl>
                                        <p:attrNameLst>
                                          <p:attrName>style.visibility</p:attrName>
                                        </p:attrNameLst>
                                      </p:cBhvr>
                                      <p:to>
                                        <p:strVal val="visible"/>
                                      </p:to>
                                    </p:set>
                                    <p:animEffect transition="in" filter="wipe(left)">
                                      <p:cBhvr>
                                        <p:cTn id="42" dur="500"/>
                                        <p:tgtEl>
                                          <p:spTgt spid="4608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6083">
                                            <p:txEl>
                                              <p:pRg st="8" end="8"/>
                                            </p:txEl>
                                          </p:spTgt>
                                        </p:tgtEl>
                                        <p:attrNameLst>
                                          <p:attrName>style.visibility</p:attrName>
                                        </p:attrNameLst>
                                      </p:cBhvr>
                                      <p:to>
                                        <p:strVal val="visible"/>
                                      </p:to>
                                    </p:set>
                                    <p:animEffect transition="in" filter="wipe(left)">
                                      <p:cBhvr>
                                        <p:cTn id="47" dur="500"/>
                                        <p:tgtEl>
                                          <p:spTgt spid="4608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914400" y="381000"/>
            <a:ext cx="8229600" cy="4530725"/>
          </a:xfrm>
        </p:spPr>
        <p:txBody>
          <a:bodyPr>
            <a:normAutofit fontScale="47500" lnSpcReduction="20000"/>
          </a:bodyPr>
          <a:lstStyle/>
          <a:p>
            <a:pPr marL="548640" indent="-411480" algn="r" rtl="1" eaLnBrk="1" fontAlgn="auto" hangingPunct="1">
              <a:lnSpc>
                <a:spcPct val="170000"/>
              </a:lnSpc>
              <a:spcAft>
                <a:spcPts val="0"/>
              </a:spcAft>
              <a:buClr>
                <a:schemeClr val="tx1">
                  <a:shade val="95000"/>
                </a:schemeClr>
              </a:buClr>
              <a:buFont typeface="Wingdings" pitchFamily="2" charset="2"/>
              <a:buNone/>
              <a:defRPr/>
            </a:pPr>
            <a:r>
              <a:rPr lang="fa-IR" sz="8000" b="1" dirty="0"/>
              <a:t>-</a:t>
            </a:r>
            <a:r>
              <a:rPr lang="fa-IR" sz="8000" dirty="0"/>
              <a:t> رکاب جا پایی</a:t>
            </a:r>
            <a:r>
              <a:rPr lang="fa-IR" sz="5600" dirty="0"/>
              <a:t>: </a:t>
            </a:r>
            <a:r>
              <a:rPr lang="fa-IR" sz="6400" dirty="0"/>
              <a:t>عمل </a:t>
            </a:r>
            <a:r>
              <a:rPr lang="fa-IR" sz="6400" dirty="0" smtClean="0"/>
              <a:t>کورتاژ</a:t>
            </a:r>
            <a:endParaRPr lang="fa-IR" sz="6400" dirty="0"/>
          </a:p>
          <a:p>
            <a:pPr marL="548640" indent="-411480" algn="r" rtl="1" eaLnBrk="1" fontAlgn="auto" hangingPunct="1">
              <a:lnSpc>
                <a:spcPct val="170000"/>
              </a:lnSpc>
              <a:spcAft>
                <a:spcPts val="0"/>
              </a:spcAft>
              <a:buClr>
                <a:schemeClr val="tx1">
                  <a:shade val="95000"/>
                </a:schemeClr>
              </a:buClr>
              <a:buFont typeface="Wingdings" pitchFamily="2" charset="2"/>
              <a:buNone/>
              <a:defRPr/>
            </a:pPr>
            <a:r>
              <a:rPr lang="fa-IR" sz="5600" b="1" dirty="0" smtClean="0"/>
              <a:t>-</a:t>
            </a:r>
            <a:r>
              <a:rPr lang="fa-IR" sz="5600" dirty="0" smtClean="0"/>
              <a:t> </a:t>
            </a:r>
            <a:r>
              <a:rPr lang="fa-IR" sz="8000" dirty="0"/>
              <a:t>پایه های لیتاتومی</a:t>
            </a:r>
            <a:r>
              <a:rPr lang="fa-IR" sz="5600" dirty="0"/>
              <a:t>:</a:t>
            </a:r>
          </a:p>
          <a:p>
            <a:pPr marL="548640" indent="-411480" algn="r" rtl="1" eaLnBrk="1" fontAlgn="auto" hangingPunct="1">
              <a:lnSpc>
                <a:spcPct val="170000"/>
              </a:lnSpc>
              <a:spcAft>
                <a:spcPts val="0"/>
              </a:spcAft>
              <a:buClr>
                <a:schemeClr val="tx1">
                  <a:shade val="95000"/>
                </a:schemeClr>
              </a:buClr>
              <a:buFont typeface="Wingdings" pitchFamily="2" charset="2"/>
              <a:buNone/>
              <a:defRPr/>
            </a:pPr>
            <a:r>
              <a:rPr lang="fa-IR" sz="5600" dirty="0"/>
              <a:t> </a:t>
            </a:r>
            <a:r>
              <a:rPr lang="fa-IR" sz="5600" b="1" dirty="0"/>
              <a:t>.</a:t>
            </a:r>
            <a:r>
              <a:rPr lang="fa-IR" sz="5600" dirty="0"/>
              <a:t> </a:t>
            </a:r>
            <a:r>
              <a:rPr lang="fa-IR" sz="6400" dirty="0"/>
              <a:t>هیسترکتومی </a:t>
            </a:r>
            <a:r>
              <a:rPr lang="fa-IR" sz="6400" dirty="0" smtClean="0"/>
              <a:t>واژینال</a:t>
            </a:r>
            <a:endParaRPr lang="fa-IR" sz="6400" dirty="0"/>
          </a:p>
          <a:p>
            <a:pPr marL="548640" indent="-411480" algn="r" rtl="1" eaLnBrk="1" fontAlgn="auto" hangingPunct="1">
              <a:lnSpc>
                <a:spcPct val="170000"/>
              </a:lnSpc>
              <a:spcAft>
                <a:spcPts val="0"/>
              </a:spcAft>
              <a:buClr>
                <a:schemeClr val="tx1">
                  <a:shade val="95000"/>
                </a:schemeClr>
              </a:buClr>
              <a:buFont typeface="Wingdings" pitchFamily="2" charset="2"/>
              <a:buNone/>
              <a:defRPr/>
            </a:pPr>
            <a:r>
              <a:rPr lang="fa-IR" sz="5600" dirty="0"/>
              <a:t> </a:t>
            </a:r>
            <a:r>
              <a:rPr lang="fa-IR" sz="5600" b="1" dirty="0"/>
              <a:t>.</a:t>
            </a:r>
            <a:r>
              <a:rPr lang="fa-IR" sz="5600" dirty="0"/>
              <a:t> </a:t>
            </a:r>
            <a:r>
              <a:rPr lang="fa-IR" sz="6400" dirty="0"/>
              <a:t>اکسپوز دادن بهتر</a:t>
            </a:r>
          </a:p>
          <a:p>
            <a:pPr marL="548640" indent="-411480" algn="r" rtl="1" eaLnBrk="1" fontAlgn="auto" hangingPunct="1">
              <a:lnSpc>
                <a:spcPct val="170000"/>
              </a:lnSpc>
              <a:spcAft>
                <a:spcPts val="0"/>
              </a:spcAft>
              <a:buClr>
                <a:schemeClr val="tx1">
                  <a:shade val="95000"/>
                </a:schemeClr>
              </a:buClr>
              <a:buFontTx/>
              <a:buNone/>
              <a:defRPr/>
            </a:pPr>
            <a:r>
              <a:rPr lang="fa-IR" sz="5600" b="1" dirty="0"/>
              <a:t>-</a:t>
            </a:r>
            <a:r>
              <a:rPr lang="fa-IR" sz="5600" dirty="0"/>
              <a:t> </a:t>
            </a:r>
            <a:r>
              <a:rPr lang="fa-IR" sz="8000" dirty="0"/>
              <a:t>میز دست</a:t>
            </a:r>
            <a:r>
              <a:rPr lang="fa-IR" sz="5600" dirty="0"/>
              <a:t>: اعمال دست و بازو</a:t>
            </a:r>
          </a:p>
          <a:p>
            <a:pPr marL="548640" indent="-411480" algn="r" rtl="1" eaLnBrk="1" fontAlgn="auto" hangingPunct="1">
              <a:lnSpc>
                <a:spcPct val="170000"/>
              </a:lnSpc>
              <a:spcAft>
                <a:spcPts val="0"/>
              </a:spcAft>
              <a:buClr>
                <a:schemeClr val="tx1">
                  <a:shade val="95000"/>
                </a:schemeClr>
              </a:buClr>
              <a:buFontTx/>
              <a:buNone/>
              <a:defRPr/>
            </a:pPr>
            <a:endParaRPr lang="en-US" sz="9600" dirty="0"/>
          </a:p>
        </p:txBody>
      </p:sp>
    </p:spTree>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40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p:cTn id="7" dur="500" fill="hold"/>
                                        <p:tgtEl>
                                          <p:spTgt spid="307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075">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075">
                                            <p:txEl>
                                              <p:pRg st="1" end="1"/>
                                            </p:txEl>
                                          </p:spTgt>
                                        </p:tgtEl>
                                        <p:attrNameLst>
                                          <p:attrName>style.visibility</p:attrName>
                                        </p:attrNameLst>
                                      </p:cBhvr>
                                      <p:to>
                                        <p:strVal val="visible"/>
                                      </p:to>
                                    </p:set>
                                    <p:anim calcmode="lin" valueType="num">
                                      <p:cBhvr>
                                        <p:cTn id="13" dur="500" fill="hold"/>
                                        <p:tgtEl>
                                          <p:spTgt spid="3075">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3075">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3075">
                                            <p:txEl>
                                              <p:pRg st="2" end="2"/>
                                            </p:txEl>
                                          </p:spTgt>
                                        </p:tgtEl>
                                        <p:attrNameLst>
                                          <p:attrName>style.visibility</p:attrName>
                                        </p:attrNameLst>
                                      </p:cBhvr>
                                      <p:to>
                                        <p:strVal val="visible"/>
                                      </p:to>
                                    </p:set>
                                    <p:anim calcmode="lin" valueType="num">
                                      <p:cBhvr>
                                        <p:cTn id="19" dur="500" fill="hold"/>
                                        <p:tgtEl>
                                          <p:spTgt spid="3075">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3075">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3075">
                                            <p:txEl>
                                              <p:pRg st="3" end="3"/>
                                            </p:txEl>
                                          </p:spTgt>
                                        </p:tgtEl>
                                        <p:attrNameLst>
                                          <p:attrName>style.visibility</p:attrName>
                                        </p:attrNameLst>
                                      </p:cBhvr>
                                      <p:to>
                                        <p:strVal val="visible"/>
                                      </p:to>
                                    </p:set>
                                    <p:anim calcmode="lin" valueType="num">
                                      <p:cBhvr>
                                        <p:cTn id="25" dur="500" fill="hold"/>
                                        <p:tgtEl>
                                          <p:spTgt spid="3075">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075">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3075">
                                            <p:txEl>
                                              <p:pRg st="4" end="4"/>
                                            </p:txEl>
                                          </p:spTgt>
                                        </p:tgtEl>
                                        <p:attrNameLst>
                                          <p:attrName>style.visibility</p:attrName>
                                        </p:attrNameLst>
                                      </p:cBhvr>
                                      <p:to>
                                        <p:strVal val="visible"/>
                                      </p:to>
                                    </p:set>
                                    <p:anim calcmode="lin" valueType="num">
                                      <p:cBhvr>
                                        <p:cTn id="31" dur="500" fill="hold"/>
                                        <p:tgtEl>
                                          <p:spTgt spid="3075">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3075">
                                            <p:txEl>
                                              <p:pRg st="4" end="4"/>
                                            </p:txEl>
                                          </p:spTgt>
                                        </p:tgtEl>
                                        <p:attrNameLst>
                                          <p:attrName>ppt_h</p:attrName>
                                        </p:attrNameLst>
                                      </p:cBhvr>
                                      <p:tavLst>
                                        <p:tav tm="0">
                                          <p:val>
                                            <p:fltVal val="0"/>
                                          </p:val>
                                        </p:tav>
                                        <p:tav tm="100000">
                                          <p:val>
                                            <p:strVal val="#ppt_h"/>
                                          </p:val>
                                        </p:tav>
                                      </p:tavLst>
                                    </p:anim>
                                  </p:childTnLst>
                                </p:cTn>
                              </p:par>
                              <p:par>
                                <p:cTn id="33" presetID="23" presetClass="exit" presetSubtype="32" fill="hold" grpId="1" nodeType="withEffect">
                                  <p:stCondLst>
                                    <p:cond delay="0"/>
                                  </p:stCondLst>
                                  <p:childTnLst>
                                    <p:anim calcmode="lin" valueType="num">
                                      <p:cBhvr>
                                        <p:cTn id="34" dur="500" fill="hold"/>
                                        <p:tgtEl>
                                          <p:spTgt spid="3075">
                                            <p:txEl>
                                              <p:pRg st="0" end="0"/>
                                            </p:txEl>
                                          </p:spTgt>
                                        </p:tgtEl>
                                        <p:attrNameLst>
                                          <p:attrName>ppt_w</p:attrName>
                                        </p:attrNameLst>
                                      </p:cBhvr>
                                      <p:tavLst>
                                        <p:tav tm="0">
                                          <p:val>
                                            <p:strVal val="ppt_w"/>
                                          </p:val>
                                        </p:tav>
                                        <p:tav tm="100000">
                                          <p:val>
                                            <p:fltVal val="0"/>
                                          </p:val>
                                        </p:tav>
                                      </p:tavLst>
                                    </p:anim>
                                    <p:anim calcmode="lin" valueType="num">
                                      <p:cBhvr>
                                        <p:cTn id="35" dur="500" fill="hold"/>
                                        <p:tgtEl>
                                          <p:spTgt spid="3075">
                                            <p:txEl>
                                              <p:pRg st="0" end="0"/>
                                            </p:txEl>
                                          </p:spTgt>
                                        </p:tgtEl>
                                        <p:attrNameLst>
                                          <p:attrName>ppt_h</p:attrName>
                                        </p:attrNameLst>
                                      </p:cBhvr>
                                      <p:tavLst>
                                        <p:tav tm="0">
                                          <p:val>
                                            <p:strVal val="ppt_h"/>
                                          </p:val>
                                        </p:tav>
                                        <p:tav tm="100000">
                                          <p:val>
                                            <p:fltVal val="0"/>
                                          </p:val>
                                        </p:tav>
                                      </p:tavLst>
                                    </p:anim>
                                    <p:set>
                                      <p:cBhvr>
                                        <p:cTn id="36" dur="1" fill="hold">
                                          <p:stCondLst>
                                            <p:cond delay="499"/>
                                          </p:stCondLst>
                                        </p:cTn>
                                        <p:tgtEl>
                                          <p:spTgt spid="3075">
                                            <p:txEl>
                                              <p:pRg st="0" end="0"/>
                                            </p:txEl>
                                          </p:spTgt>
                                        </p:tgtEl>
                                        <p:attrNameLst>
                                          <p:attrName>style.visibility</p:attrName>
                                        </p:attrNameLst>
                                      </p:cBhvr>
                                      <p:to>
                                        <p:strVal val="hidden"/>
                                      </p:to>
                                    </p:set>
                                  </p:childTnLst>
                                </p:cTn>
                              </p:par>
                              <p:par>
                                <p:cTn id="37" presetID="23" presetClass="exit" presetSubtype="32" fill="hold" grpId="1" nodeType="withEffect">
                                  <p:stCondLst>
                                    <p:cond delay="0"/>
                                  </p:stCondLst>
                                  <p:childTnLst>
                                    <p:anim calcmode="lin" valueType="num">
                                      <p:cBhvr>
                                        <p:cTn id="38" dur="500" fill="hold"/>
                                        <p:tgtEl>
                                          <p:spTgt spid="3075">
                                            <p:txEl>
                                              <p:pRg st="1" end="1"/>
                                            </p:txEl>
                                          </p:spTgt>
                                        </p:tgtEl>
                                        <p:attrNameLst>
                                          <p:attrName>ppt_w</p:attrName>
                                        </p:attrNameLst>
                                      </p:cBhvr>
                                      <p:tavLst>
                                        <p:tav tm="0">
                                          <p:val>
                                            <p:strVal val="ppt_w"/>
                                          </p:val>
                                        </p:tav>
                                        <p:tav tm="100000">
                                          <p:val>
                                            <p:fltVal val="0"/>
                                          </p:val>
                                        </p:tav>
                                      </p:tavLst>
                                    </p:anim>
                                    <p:anim calcmode="lin" valueType="num">
                                      <p:cBhvr>
                                        <p:cTn id="39" dur="500" fill="hold"/>
                                        <p:tgtEl>
                                          <p:spTgt spid="3075">
                                            <p:txEl>
                                              <p:pRg st="1" end="1"/>
                                            </p:txEl>
                                          </p:spTgt>
                                        </p:tgtEl>
                                        <p:attrNameLst>
                                          <p:attrName>ppt_h</p:attrName>
                                        </p:attrNameLst>
                                      </p:cBhvr>
                                      <p:tavLst>
                                        <p:tav tm="0">
                                          <p:val>
                                            <p:strVal val="ppt_h"/>
                                          </p:val>
                                        </p:tav>
                                        <p:tav tm="100000">
                                          <p:val>
                                            <p:fltVal val="0"/>
                                          </p:val>
                                        </p:tav>
                                      </p:tavLst>
                                    </p:anim>
                                    <p:set>
                                      <p:cBhvr>
                                        <p:cTn id="40" dur="1" fill="hold">
                                          <p:stCondLst>
                                            <p:cond delay="499"/>
                                          </p:stCondLst>
                                        </p:cTn>
                                        <p:tgtEl>
                                          <p:spTgt spid="3075">
                                            <p:txEl>
                                              <p:pRg st="1" end="1"/>
                                            </p:txEl>
                                          </p:spTgt>
                                        </p:tgtEl>
                                        <p:attrNameLst>
                                          <p:attrName>style.visibility</p:attrName>
                                        </p:attrNameLst>
                                      </p:cBhvr>
                                      <p:to>
                                        <p:strVal val="hidden"/>
                                      </p:to>
                                    </p:set>
                                  </p:childTnLst>
                                </p:cTn>
                              </p:par>
                              <p:par>
                                <p:cTn id="41" presetID="23" presetClass="exit" presetSubtype="32" fill="hold" grpId="1" nodeType="withEffect">
                                  <p:stCondLst>
                                    <p:cond delay="0"/>
                                  </p:stCondLst>
                                  <p:childTnLst>
                                    <p:anim calcmode="lin" valueType="num">
                                      <p:cBhvr>
                                        <p:cTn id="42" dur="500" fill="hold"/>
                                        <p:tgtEl>
                                          <p:spTgt spid="3075">
                                            <p:txEl>
                                              <p:pRg st="2" end="2"/>
                                            </p:txEl>
                                          </p:spTgt>
                                        </p:tgtEl>
                                        <p:attrNameLst>
                                          <p:attrName>ppt_w</p:attrName>
                                        </p:attrNameLst>
                                      </p:cBhvr>
                                      <p:tavLst>
                                        <p:tav tm="0">
                                          <p:val>
                                            <p:strVal val="ppt_w"/>
                                          </p:val>
                                        </p:tav>
                                        <p:tav tm="100000">
                                          <p:val>
                                            <p:fltVal val="0"/>
                                          </p:val>
                                        </p:tav>
                                      </p:tavLst>
                                    </p:anim>
                                    <p:anim calcmode="lin" valueType="num">
                                      <p:cBhvr>
                                        <p:cTn id="43" dur="500" fill="hold"/>
                                        <p:tgtEl>
                                          <p:spTgt spid="3075">
                                            <p:txEl>
                                              <p:pRg st="2" end="2"/>
                                            </p:txEl>
                                          </p:spTgt>
                                        </p:tgtEl>
                                        <p:attrNameLst>
                                          <p:attrName>ppt_h</p:attrName>
                                        </p:attrNameLst>
                                      </p:cBhvr>
                                      <p:tavLst>
                                        <p:tav tm="0">
                                          <p:val>
                                            <p:strVal val="ppt_h"/>
                                          </p:val>
                                        </p:tav>
                                        <p:tav tm="100000">
                                          <p:val>
                                            <p:fltVal val="0"/>
                                          </p:val>
                                        </p:tav>
                                      </p:tavLst>
                                    </p:anim>
                                    <p:set>
                                      <p:cBhvr>
                                        <p:cTn id="44" dur="1" fill="hold">
                                          <p:stCondLst>
                                            <p:cond delay="499"/>
                                          </p:stCondLst>
                                        </p:cTn>
                                        <p:tgtEl>
                                          <p:spTgt spid="3075">
                                            <p:txEl>
                                              <p:pRg st="2" end="2"/>
                                            </p:txEl>
                                          </p:spTgt>
                                        </p:tgtEl>
                                        <p:attrNameLst>
                                          <p:attrName>style.visibility</p:attrName>
                                        </p:attrNameLst>
                                      </p:cBhvr>
                                      <p:to>
                                        <p:strVal val="hidden"/>
                                      </p:to>
                                    </p:set>
                                  </p:childTnLst>
                                </p:cTn>
                              </p:par>
                              <p:par>
                                <p:cTn id="45" presetID="23" presetClass="exit" presetSubtype="32" fill="hold" grpId="1" nodeType="withEffect">
                                  <p:stCondLst>
                                    <p:cond delay="0"/>
                                  </p:stCondLst>
                                  <p:childTnLst>
                                    <p:anim calcmode="lin" valueType="num">
                                      <p:cBhvr>
                                        <p:cTn id="46" dur="500" fill="hold"/>
                                        <p:tgtEl>
                                          <p:spTgt spid="3075">
                                            <p:txEl>
                                              <p:pRg st="3" end="3"/>
                                            </p:txEl>
                                          </p:spTgt>
                                        </p:tgtEl>
                                        <p:attrNameLst>
                                          <p:attrName>ppt_w</p:attrName>
                                        </p:attrNameLst>
                                      </p:cBhvr>
                                      <p:tavLst>
                                        <p:tav tm="0">
                                          <p:val>
                                            <p:strVal val="ppt_w"/>
                                          </p:val>
                                        </p:tav>
                                        <p:tav tm="100000">
                                          <p:val>
                                            <p:fltVal val="0"/>
                                          </p:val>
                                        </p:tav>
                                      </p:tavLst>
                                    </p:anim>
                                    <p:anim calcmode="lin" valueType="num">
                                      <p:cBhvr>
                                        <p:cTn id="47" dur="500" fill="hold"/>
                                        <p:tgtEl>
                                          <p:spTgt spid="3075">
                                            <p:txEl>
                                              <p:pRg st="3" end="3"/>
                                            </p:txEl>
                                          </p:spTgt>
                                        </p:tgtEl>
                                        <p:attrNameLst>
                                          <p:attrName>ppt_h</p:attrName>
                                        </p:attrNameLst>
                                      </p:cBhvr>
                                      <p:tavLst>
                                        <p:tav tm="0">
                                          <p:val>
                                            <p:strVal val="ppt_h"/>
                                          </p:val>
                                        </p:tav>
                                        <p:tav tm="100000">
                                          <p:val>
                                            <p:fltVal val="0"/>
                                          </p:val>
                                        </p:tav>
                                      </p:tavLst>
                                    </p:anim>
                                    <p:set>
                                      <p:cBhvr>
                                        <p:cTn id="48" dur="1" fill="hold">
                                          <p:stCondLst>
                                            <p:cond delay="499"/>
                                          </p:stCondLst>
                                        </p:cTn>
                                        <p:tgtEl>
                                          <p:spTgt spid="3075">
                                            <p:txEl>
                                              <p:pRg st="3" end="3"/>
                                            </p:txEl>
                                          </p:spTgt>
                                        </p:tgtEl>
                                        <p:attrNameLst>
                                          <p:attrName>style.visibility</p:attrName>
                                        </p:attrNameLst>
                                      </p:cBhvr>
                                      <p:to>
                                        <p:strVal val="hidden"/>
                                      </p:to>
                                    </p:set>
                                  </p:childTnLst>
                                </p:cTn>
                              </p:par>
                              <p:par>
                                <p:cTn id="49" presetID="23" presetClass="exit" presetSubtype="32" fill="hold" grpId="1" nodeType="withEffect">
                                  <p:stCondLst>
                                    <p:cond delay="0"/>
                                  </p:stCondLst>
                                  <p:childTnLst>
                                    <p:anim calcmode="lin" valueType="num">
                                      <p:cBhvr>
                                        <p:cTn id="50" dur="500" fill="hold"/>
                                        <p:tgtEl>
                                          <p:spTgt spid="3075">
                                            <p:txEl>
                                              <p:pRg st="4" end="4"/>
                                            </p:txEl>
                                          </p:spTgt>
                                        </p:tgtEl>
                                        <p:attrNameLst>
                                          <p:attrName>ppt_w</p:attrName>
                                        </p:attrNameLst>
                                      </p:cBhvr>
                                      <p:tavLst>
                                        <p:tav tm="0">
                                          <p:val>
                                            <p:strVal val="ppt_w"/>
                                          </p:val>
                                        </p:tav>
                                        <p:tav tm="100000">
                                          <p:val>
                                            <p:fltVal val="0"/>
                                          </p:val>
                                        </p:tav>
                                      </p:tavLst>
                                    </p:anim>
                                    <p:anim calcmode="lin" valueType="num">
                                      <p:cBhvr>
                                        <p:cTn id="51" dur="500" fill="hold"/>
                                        <p:tgtEl>
                                          <p:spTgt spid="3075">
                                            <p:txEl>
                                              <p:pRg st="4" end="4"/>
                                            </p:txEl>
                                          </p:spTgt>
                                        </p:tgtEl>
                                        <p:attrNameLst>
                                          <p:attrName>ppt_h</p:attrName>
                                        </p:attrNameLst>
                                      </p:cBhvr>
                                      <p:tavLst>
                                        <p:tav tm="0">
                                          <p:val>
                                            <p:strVal val="ppt_h"/>
                                          </p:val>
                                        </p:tav>
                                        <p:tav tm="100000">
                                          <p:val>
                                            <p:fltVal val="0"/>
                                          </p:val>
                                        </p:tav>
                                      </p:tavLst>
                                    </p:anim>
                                    <p:set>
                                      <p:cBhvr>
                                        <p:cTn id="52" dur="1" fill="hold">
                                          <p:stCondLst>
                                            <p:cond delay="499"/>
                                          </p:stCondLst>
                                        </p:cTn>
                                        <p:tgtEl>
                                          <p:spTgt spid="3075">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P spid="3075" grpId="1"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
            <a:ext cx="8229600" cy="5778500"/>
          </a:xfrm>
        </p:spPr>
        <p:txBody>
          <a:bodyPr>
            <a:normAutofit lnSpcReduction="10000"/>
          </a:bodyPr>
          <a:lstStyle/>
          <a:p>
            <a:pPr marL="548640" indent="-411480" algn="r" rtl="1" eaLnBrk="1" fontAlgn="auto" hangingPunct="1">
              <a:lnSpc>
                <a:spcPct val="170000"/>
              </a:lnSpc>
              <a:spcAft>
                <a:spcPts val="0"/>
              </a:spcAft>
              <a:buClr>
                <a:schemeClr val="tx1">
                  <a:shade val="95000"/>
                </a:schemeClr>
              </a:buClr>
              <a:buFontTx/>
              <a:buNone/>
              <a:defRPr/>
            </a:pPr>
            <a:r>
              <a:rPr lang="fa-IR" sz="3600" b="1" dirty="0" smtClean="0"/>
              <a:t>قطعات اضافی</a:t>
            </a:r>
            <a:r>
              <a:rPr lang="fa-IR" sz="2400" dirty="0" smtClean="0"/>
              <a:t>)</a:t>
            </a:r>
          </a:p>
          <a:p>
            <a:pPr marL="548640" indent="-411480" algn="r" rtl="1" eaLnBrk="1" fontAlgn="auto" hangingPunct="1">
              <a:lnSpc>
                <a:spcPct val="170000"/>
              </a:lnSpc>
              <a:spcAft>
                <a:spcPts val="0"/>
              </a:spcAft>
              <a:buClr>
                <a:schemeClr val="tx1">
                  <a:shade val="95000"/>
                </a:schemeClr>
              </a:buClr>
              <a:buFont typeface="Wingdings" pitchFamily="2" charset="2"/>
              <a:buNone/>
              <a:defRPr/>
            </a:pPr>
            <a:r>
              <a:rPr lang="fa-IR" sz="2800" b="1" dirty="0" smtClean="0"/>
              <a:t>-</a:t>
            </a:r>
            <a:r>
              <a:rPr lang="fa-IR" sz="2800" dirty="0" smtClean="0"/>
              <a:t> بالشتک زیرسری:</a:t>
            </a:r>
          </a:p>
          <a:p>
            <a:pPr marL="548640" indent="-411480" algn="r" rtl="1" eaLnBrk="1" fontAlgn="auto" hangingPunct="1">
              <a:lnSpc>
                <a:spcPct val="170000"/>
              </a:lnSpc>
              <a:spcAft>
                <a:spcPts val="0"/>
              </a:spcAft>
              <a:buClr>
                <a:schemeClr val="tx1">
                  <a:shade val="95000"/>
                </a:schemeClr>
              </a:buClr>
              <a:buFont typeface="Wingdings" pitchFamily="2" charset="2"/>
              <a:buNone/>
              <a:defRPr/>
            </a:pPr>
            <a:r>
              <a:rPr lang="fa-IR" sz="2000" dirty="0" smtClean="0"/>
              <a:t> </a:t>
            </a:r>
            <a:r>
              <a:rPr lang="fa-IR" sz="2000" b="1" dirty="0" smtClean="0"/>
              <a:t>.</a:t>
            </a:r>
            <a:r>
              <a:rPr lang="fa-IR" sz="2000" dirty="0" smtClean="0"/>
              <a:t> اعمال جراحی چشم،گوش،حلق و بینی</a:t>
            </a:r>
          </a:p>
          <a:p>
            <a:pPr marL="548640" indent="-411480" algn="r" rtl="1" eaLnBrk="1" fontAlgn="auto" hangingPunct="1">
              <a:lnSpc>
                <a:spcPct val="170000"/>
              </a:lnSpc>
              <a:spcAft>
                <a:spcPts val="0"/>
              </a:spcAft>
              <a:buClr>
                <a:schemeClr val="tx1">
                  <a:shade val="95000"/>
                </a:schemeClr>
              </a:buClr>
              <a:buFont typeface="Wingdings" pitchFamily="2" charset="2"/>
              <a:buNone/>
              <a:defRPr/>
            </a:pPr>
            <a:r>
              <a:rPr lang="fa-IR" sz="2000" b="1" dirty="0" smtClean="0"/>
              <a:t>-</a:t>
            </a:r>
            <a:r>
              <a:rPr lang="fa-IR" sz="2000" dirty="0" smtClean="0"/>
              <a:t> </a:t>
            </a:r>
            <a:r>
              <a:rPr lang="fa-IR" sz="2800" dirty="0" smtClean="0"/>
              <a:t>کیسه های شن:</a:t>
            </a:r>
          </a:p>
          <a:p>
            <a:pPr marL="548640" indent="-411480" algn="r" rtl="1" eaLnBrk="1" fontAlgn="auto" hangingPunct="1">
              <a:lnSpc>
                <a:spcPct val="170000"/>
              </a:lnSpc>
              <a:spcAft>
                <a:spcPts val="0"/>
              </a:spcAft>
              <a:buClr>
                <a:schemeClr val="tx1">
                  <a:shade val="95000"/>
                </a:schemeClr>
              </a:buClr>
              <a:buFont typeface="Wingdings" pitchFamily="2" charset="2"/>
              <a:buNone/>
              <a:defRPr/>
            </a:pPr>
            <a:r>
              <a:rPr lang="fa-IR" sz="2000" dirty="0" smtClean="0"/>
              <a:t> </a:t>
            </a:r>
            <a:r>
              <a:rPr lang="fa-IR" sz="2000" b="1" dirty="0" smtClean="0"/>
              <a:t>.</a:t>
            </a:r>
            <a:r>
              <a:rPr lang="fa-IR" sz="2000" dirty="0" smtClean="0"/>
              <a:t> ثابت نگه داشتن اندام ها</a:t>
            </a:r>
          </a:p>
          <a:p>
            <a:pPr marL="548640" indent="-411480" algn="r" rtl="1" eaLnBrk="1" fontAlgn="auto" hangingPunct="1">
              <a:lnSpc>
                <a:spcPct val="170000"/>
              </a:lnSpc>
              <a:spcAft>
                <a:spcPts val="0"/>
              </a:spcAft>
              <a:buClr>
                <a:schemeClr val="tx1">
                  <a:shade val="95000"/>
                </a:schemeClr>
              </a:buClr>
              <a:buFont typeface="Wingdings" pitchFamily="2" charset="2"/>
              <a:buNone/>
              <a:defRPr/>
            </a:pPr>
            <a:r>
              <a:rPr lang="fa-IR" sz="2000" dirty="0" smtClean="0"/>
              <a:t> </a:t>
            </a:r>
            <a:r>
              <a:rPr lang="fa-IR" sz="2000" b="1" dirty="0" smtClean="0"/>
              <a:t>.</a:t>
            </a:r>
            <a:r>
              <a:rPr lang="fa-IR" sz="2000" dirty="0" smtClean="0"/>
              <a:t> عمل مینسکتومی</a:t>
            </a:r>
          </a:p>
          <a:p>
            <a:pPr marL="548640" indent="-411480" algn="r" rtl="1" eaLnBrk="1" fontAlgn="auto" hangingPunct="1">
              <a:lnSpc>
                <a:spcPct val="170000"/>
              </a:lnSpc>
              <a:spcAft>
                <a:spcPts val="0"/>
              </a:spcAft>
              <a:buClr>
                <a:schemeClr val="tx1">
                  <a:shade val="95000"/>
                </a:schemeClr>
              </a:buClr>
              <a:buFont typeface="Wingdings" pitchFamily="2" charset="2"/>
              <a:buNone/>
              <a:defRPr/>
            </a:pPr>
            <a:r>
              <a:rPr lang="fa-IR" sz="2000" dirty="0" smtClean="0"/>
              <a:t> </a:t>
            </a:r>
            <a:r>
              <a:rPr lang="fa-IR" sz="2000" b="1" dirty="0" smtClean="0"/>
              <a:t>.</a:t>
            </a:r>
            <a:r>
              <a:rPr lang="fa-IR" sz="2000" dirty="0" smtClean="0"/>
              <a:t> عمل تیروئیدکتومی</a:t>
            </a:r>
          </a:p>
          <a:p>
            <a:pPr marL="548640" indent="-411480" algn="r" rtl="1" eaLnBrk="1" fontAlgn="auto" hangingPunct="1">
              <a:lnSpc>
                <a:spcPct val="170000"/>
              </a:lnSpc>
              <a:spcAft>
                <a:spcPts val="0"/>
              </a:spcAft>
              <a:buClr>
                <a:schemeClr val="tx1">
                  <a:shade val="95000"/>
                </a:schemeClr>
              </a:buClr>
              <a:buFont typeface="Wingdings" pitchFamily="2" charset="2"/>
              <a:buNone/>
              <a:defRPr/>
            </a:pPr>
            <a:r>
              <a:rPr lang="fa-IR" sz="2400" b="1" dirty="0" smtClean="0"/>
              <a:t>-</a:t>
            </a:r>
            <a:r>
              <a:rPr lang="fa-IR" sz="2400" dirty="0" smtClean="0"/>
              <a:t> کیسه ها و بالشتک های کوچک</a:t>
            </a:r>
          </a:p>
          <a:p>
            <a:pPr marL="548640" indent="-411480" algn="r" rtl="1" eaLnBrk="1" fontAlgn="auto" hangingPunct="1">
              <a:lnSpc>
                <a:spcPct val="80000"/>
              </a:lnSpc>
              <a:spcAft>
                <a:spcPts val="0"/>
              </a:spcAft>
              <a:buClr>
                <a:schemeClr val="tx1">
                  <a:shade val="95000"/>
                </a:schemeClr>
              </a:buClr>
              <a:buFont typeface="Wingdings" pitchFamily="2" charset="2"/>
              <a:buNone/>
              <a:defRPr/>
            </a:pPr>
            <a:r>
              <a:rPr lang="fa-IR" sz="2400" b="1" dirty="0" smtClean="0"/>
              <a:t>-</a:t>
            </a:r>
            <a:r>
              <a:rPr lang="fa-IR" sz="2400" dirty="0" smtClean="0"/>
              <a:t> بالش</a:t>
            </a:r>
            <a:endParaRPr lang="fa-IR"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533400" y="228600"/>
            <a:ext cx="8229600" cy="5867400"/>
          </a:xfrm>
        </p:spPr>
        <p:txBody>
          <a:bodyPr>
            <a:normAutofit fontScale="92500" lnSpcReduction="20000"/>
          </a:bodyPr>
          <a:lstStyle/>
          <a:p>
            <a:pPr marL="548640" indent="-411480" eaLnBrk="1" fontAlgn="auto" hangingPunct="1">
              <a:lnSpc>
                <a:spcPct val="80000"/>
              </a:lnSpc>
              <a:spcAft>
                <a:spcPts val="0"/>
              </a:spcAft>
              <a:buClr>
                <a:schemeClr val="tx1">
                  <a:shade val="95000"/>
                </a:schemeClr>
              </a:buClr>
              <a:buFont typeface="Wingdings" pitchFamily="2" charset="2"/>
              <a:buNone/>
              <a:defRPr/>
            </a:pPr>
            <a:r>
              <a:rPr lang="fa-IR" sz="800" dirty="0"/>
              <a:t> </a:t>
            </a:r>
          </a:p>
          <a:p>
            <a:pPr marL="548640" indent="-411480" eaLnBrk="1" fontAlgn="auto" hangingPunct="1">
              <a:lnSpc>
                <a:spcPct val="80000"/>
              </a:lnSpc>
              <a:spcAft>
                <a:spcPts val="0"/>
              </a:spcAft>
              <a:buClr>
                <a:schemeClr val="tx1">
                  <a:shade val="95000"/>
                </a:schemeClr>
              </a:buClr>
              <a:buFont typeface="Wingdings" pitchFamily="2" charset="2"/>
              <a:buNone/>
              <a:defRPr/>
            </a:pPr>
            <a:endParaRPr lang="fa-IR" dirty="0" smtClean="0"/>
          </a:p>
          <a:p>
            <a:pPr marL="548640" indent="-411480" eaLnBrk="1" fontAlgn="auto" hangingPunct="1">
              <a:lnSpc>
                <a:spcPct val="80000"/>
              </a:lnSpc>
              <a:spcAft>
                <a:spcPts val="0"/>
              </a:spcAft>
              <a:buClr>
                <a:schemeClr val="tx1">
                  <a:shade val="95000"/>
                </a:schemeClr>
              </a:buClr>
              <a:buFont typeface="Wingdings" pitchFamily="2" charset="2"/>
              <a:buNone/>
              <a:defRPr/>
            </a:pPr>
            <a:endParaRPr lang="fa-IR" b="1" dirty="0" smtClean="0"/>
          </a:p>
          <a:p>
            <a:pPr marL="548640" indent="-411480" eaLnBrk="1" fontAlgn="auto" hangingPunct="1">
              <a:lnSpc>
                <a:spcPct val="80000"/>
              </a:lnSpc>
              <a:spcAft>
                <a:spcPts val="0"/>
              </a:spcAft>
              <a:buClr>
                <a:schemeClr val="tx1">
                  <a:shade val="95000"/>
                </a:schemeClr>
              </a:buClr>
              <a:buFont typeface="Wingdings" pitchFamily="2" charset="2"/>
              <a:buNone/>
              <a:defRPr/>
            </a:pPr>
            <a:endParaRPr lang="fa-IR" b="1" dirty="0" smtClean="0"/>
          </a:p>
          <a:p>
            <a:pPr marL="548640" indent="-411480" algn="r" rtl="1" eaLnBrk="1" fontAlgn="auto" hangingPunct="1">
              <a:lnSpc>
                <a:spcPct val="80000"/>
              </a:lnSpc>
              <a:spcAft>
                <a:spcPts val="0"/>
              </a:spcAft>
              <a:buClr>
                <a:schemeClr val="tx1">
                  <a:shade val="95000"/>
                </a:schemeClr>
              </a:buClr>
              <a:buFont typeface="Wingdings" pitchFamily="2" charset="2"/>
              <a:buNone/>
              <a:defRPr/>
            </a:pPr>
            <a:r>
              <a:rPr lang="fa-IR" b="1" dirty="0" smtClean="0"/>
              <a:t>وضعیت </a:t>
            </a:r>
            <a:r>
              <a:rPr lang="fa-IR" b="1" dirty="0"/>
              <a:t>سوپاین یا دورسال(</a:t>
            </a:r>
            <a:r>
              <a:rPr lang="en-US" b="1" i="1" dirty="0"/>
              <a:t>Dorsal or </a:t>
            </a:r>
            <a:r>
              <a:rPr lang="en-US" b="1" i="1" dirty="0" err="1"/>
              <a:t>Supain</a:t>
            </a:r>
            <a:r>
              <a:rPr lang="en-US" sz="3600" b="1" dirty="0"/>
              <a:t> </a:t>
            </a:r>
            <a:r>
              <a:rPr lang="en-US" b="1" i="1" dirty="0"/>
              <a:t>Position</a:t>
            </a:r>
            <a:r>
              <a:rPr lang="fa-IR" b="1" dirty="0"/>
              <a:t>)</a:t>
            </a:r>
            <a:r>
              <a:rPr lang="fa-IR" sz="3600" b="1" dirty="0"/>
              <a:t>:</a:t>
            </a:r>
            <a:r>
              <a:rPr lang="fa-IR" sz="1200" dirty="0"/>
              <a:t> </a:t>
            </a:r>
          </a:p>
          <a:p>
            <a:pPr marL="548640" indent="-411480" algn="r" rtl="1" eaLnBrk="1" fontAlgn="auto" hangingPunct="1">
              <a:lnSpc>
                <a:spcPct val="80000"/>
              </a:lnSpc>
              <a:spcAft>
                <a:spcPts val="0"/>
              </a:spcAft>
              <a:buClr>
                <a:schemeClr val="tx1">
                  <a:shade val="95000"/>
                </a:schemeClr>
              </a:buClr>
              <a:buFont typeface="Wingdings" pitchFamily="2" charset="2"/>
              <a:buNone/>
              <a:defRPr/>
            </a:pPr>
            <a:r>
              <a:rPr lang="fa-IR" sz="1200" dirty="0"/>
              <a:t>     </a:t>
            </a:r>
            <a:r>
              <a:rPr lang="fa-IR" dirty="0"/>
              <a:t>دراین وضعیت، بیماربه پشت خوابانده می شود ودستهایش درامتداد بدن قرار دارد.</a:t>
            </a:r>
          </a:p>
          <a:p>
            <a:pPr marL="548640" indent="-411480" algn="r" rtl="1" eaLnBrk="1" fontAlgn="auto" hangingPunct="1">
              <a:lnSpc>
                <a:spcPct val="80000"/>
              </a:lnSpc>
              <a:spcAft>
                <a:spcPts val="0"/>
              </a:spcAft>
              <a:buClr>
                <a:schemeClr val="tx1">
                  <a:shade val="95000"/>
                </a:schemeClr>
              </a:buClr>
              <a:buFont typeface="Wingdings" pitchFamily="2" charset="2"/>
              <a:buNone/>
              <a:defRPr/>
            </a:pPr>
            <a:r>
              <a:rPr lang="fa-IR" b="1" dirty="0"/>
              <a:t>.</a:t>
            </a:r>
            <a:r>
              <a:rPr lang="fa-IR" dirty="0"/>
              <a:t> اعمال جراحی عمومی(آپاندکتومی،رزکسیون روده،ماستکتومی): خوابیدن به پشت، استفاده از جادستی یا پد زیر پاشنه</a:t>
            </a:r>
          </a:p>
          <a:p>
            <a:pPr marL="548640" indent="-411480" algn="r" rtl="1" eaLnBrk="1" fontAlgn="auto" hangingPunct="1">
              <a:lnSpc>
                <a:spcPct val="80000"/>
              </a:lnSpc>
              <a:spcAft>
                <a:spcPts val="0"/>
              </a:spcAft>
              <a:buClr>
                <a:schemeClr val="tx1">
                  <a:shade val="95000"/>
                </a:schemeClr>
              </a:buClr>
              <a:buFont typeface="Wingdings" pitchFamily="2" charset="2"/>
              <a:buNone/>
              <a:defRPr/>
            </a:pPr>
            <a:r>
              <a:rPr lang="fa-IR" b="1" dirty="0"/>
              <a:t>.</a:t>
            </a:r>
            <a:r>
              <a:rPr lang="fa-IR" dirty="0"/>
              <a:t> جراحی زنان</a:t>
            </a:r>
          </a:p>
          <a:p>
            <a:pPr marL="548640" indent="-411480" algn="r" rtl="1" eaLnBrk="1" fontAlgn="auto" hangingPunct="1">
              <a:lnSpc>
                <a:spcPct val="80000"/>
              </a:lnSpc>
              <a:spcAft>
                <a:spcPts val="0"/>
              </a:spcAft>
              <a:buClr>
                <a:schemeClr val="tx1">
                  <a:shade val="95000"/>
                </a:schemeClr>
              </a:buClr>
              <a:buFont typeface="Wingdings" pitchFamily="2" charset="2"/>
              <a:buNone/>
              <a:defRPr/>
            </a:pPr>
            <a:r>
              <a:rPr lang="fa-IR" b="1" dirty="0"/>
              <a:t>.</a:t>
            </a:r>
            <a:r>
              <a:rPr lang="fa-IR" dirty="0"/>
              <a:t> خارج کردن وریدهای واریسی</a:t>
            </a:r>
          </a:p>
          <a:p>
            <a:pPr marL="548640" indent="-411480" algn="r" rtl="1" eaLnBrk="1" fontAlgn="auto" hangingPunct="1">
              <a:lnSpc>
                <a:spcPct val="80000"/>
              </a:lnSpc>
              <a:spcAft>
                <a:spcPts val="0"/>
              </a:spcAft>
              <a:buClr>
                <a:schemeClr val="tx1">
                  <a:shade val="95000"/>
                </a:schemeClr>
              </a:buClr>
              <a:buFont typeface="Wingdings" pitchFamily="2" charset="2"/>
              <a:buNone/>
              <a:defRPr/>
            </a:pPr>
            <a:r>
              <a:rPr lang="fa-IR" b="1" dirty="0"/>
              <a:t>.</a:t>
            </a:r>
            <a:r>
              <a:rPr lang="fa-IR" dirty="0"/>
              <a:t> اعمال اورتوپدی روی پا،دست،بازو،ران</a:t>
            </a:r>
          </a:p>
          <a:p>
            <a:pPr marL="548640" indent="-411480" algn="r" rtl="1" eaLnBrk="1" fontAlgn="auto" hangingPunct="1">
              <a:lnSpc>
                <a:spcPct val="80000"/>
              </a:lnSpc>
              <a:spcAft>
                <a:spcPts val="0"/>
              </a:spcAft>
              <a:buClr>
                <a:schemeClr val="tx1">
                  <a:shade val="95000"/>
                </a:schemeClr>
              </a:buClr>
              <a:buFont typeface="Wingdings" pitchFamily="2" charset="2"/>
              <a:buNone/>
              <a:defRPr/>
            </a:pPr>
            <a:r>
              <a:rPr lang="fa-IR" b="1" dirty="0"/>
              <a:t>.</a:t>
            </a:r>
            <a:r>
              <a:rPr lang="fa-IR" dirty="0"/>
              <a:t> تانسیلکتومی: قرار دادن بالش یا رول کوچک در زیر شانه ها</a:t>
            </a:r>
          </a:p>
          <a:p>
            <a:pPr marL="548640" indent="-411480" algn="r" rtl="1" eaLnBrk="1" fontAlgn="auto" hangingPunct="1">
              <a:lnSpc>
                <a:spcPct val="80000"/>
              </a:lnSpc>
              <a:spcAft>
                <a:spcPts val="0"/>
              </a:spcAft>
              <a:buClr>
                <a:schemeClr val="tx1">
                  <a:shade val="95000"/>
                </a:schemeClr>
              </a:buClr>
              <a:buFont typeface="Wingdings" pitchFamily="2" charset="2"/>
              <a:buNone/>
              <a:defRPr/>
            </a:pPr>
            <a:r>
              <a:rPr lang="fa-IR" b="1" dirty="0"/>
              <a:t>.</a:t>
            </a:r>
            <a:r>
              <a:rPr lang="fa-IR" dirty="0"/>
              <a:t> اعمال جراحی </a:t>
            </a:r>
            <a:r>
              <a:rPr lang="fa-IR" dirty="0" smtClean="0"/>
              <a:t>گوش(استاپدکتومی</a:t>
            </a:r>
            <a:r>
              <a:rPr lang="fa-IR" dirty="0"/>
              <a:t>)</a:t>
            </a:r>
            <a:r>
              <a:rPr lang="fa-IR" b="1" dirty="0" smtClean="0"/>
              <a:t>.</a:t>
            </a:r>
            <a:r>
              <a:rPr lang="fa-IR" dirty="0" smtClean="0"/>
              <a:t> </a:t>
            </a:r>
            <a:endParaRPr lang="fa-IR" dirty="0"/>
          </a:p>
          <a:p>
            <a:pPr marL="548640" indent="-411480" algn="r" rtl="1" eaLnBrk="1" fontAlgn="auto" hangingPunct="1">
              <a:lnSpc>
                <a:spcPct val="80000"/>
              </a:lnSpc>
              <a:spcAft>
                <a:spcPts val="0"/>
              </a:spcAft>
              <a:buClr>
                <a:schemeClr val="tx1">
                  <a:shade val="95000"/>
                </a:schemeClr>
              </a:buClr>
              <a:buFont typeface="Wingdings" pitchFamily="2" charset="2"/>
              <a:buNone/>
              <a:defRPr/>
            </a:pPr>
            <a:r>
              <a:rPr lang="fa-IR" dirty="0" smtClean="0"/>
              <a:t>اعمال جراحی برروی صورت وگردن</a:t>
            </a:r>
          </a:p>
          <a:p>
            <a:pPr marL="548640" indent="-411480" algn="r" rtl="1" eaLnBrk="1" fontAlgn="auto" hangingPunct="1">
              <a:lnSpc>
                <a:spcPct val="80000"/>
              </a:lnSpc>
              <a:spcAft>
                <a:spcPts val="0"/>
              </a:spcAft>
              <a:buClr>
                <a:schemeClr val="tx1">
                  <a:shade val="95000"/>
                </a:schemeClr>
              </a:buClr>
              <a:buFont typeface="Wingdings" pitchFamily="2" charset="2"/>
              <a:buNone/>
              <a:defRPr/>
            </a:pPr>
            <a:r>
              <a:rPr lang="fa-IR" dirty="0" smtClean="0"/>
              <a:t>اعمال جراحی شانه یاآنترولترال</a:t>
            </a:r>
            <a:endParaRPr lang="en-US" dirty="0"/>
          </a:p>
        </p:txBody>
      </p:sp>
      <p:sp>
        <p:nvSpPr>
          <p:cNvPr id="12293" name="Rectangle 5"/>
          <p:cNvSpPr>
            <a:spLocks noChangeArrowheads="1"/>
          </p:cNvSpPr>
          <p:nvPr/>
        </p:nvSpPr>
        <p:spPr bwMode="auto">
          <a:xfrm>
            <a:off x="750888" y="396875"/>
            <a:ext cx="7988300" cy="482600"/>
          </a:xfrm>
          <a:prstGeom prst="rect">
            <a:avLst/>
          </a:prstGeom>
          <a:noFill/>
          <a:ln>
            <a:noFill/>
          </a:ln>
          <a:effectLst/>
          <a:extLst/>
        </p:spPr>
        <p:txBody>
          <a:bodyPr wrap="none">
            <a:spAutoFit/>
          </a:bodyPr>
          <a:lstStyle/>
          <a:p>
            <a:pPr algn="r" rtl="1">
              <a:lnSpc>
                <a:spcPct val="80000"/>
              </a:lnSpc>
              <a:spcBef>
                <a:spcPct val="20000"/>
              </a:spcBef>
              <a:buClr>
                <a:schemeClr val="hlink"/>
              </a:buClr>
              <a:buSzPct val="60000"/>
              <a:buFont typeface="Wingdings" pitchFamily="2" charset="2"/>
              <a:buNone/>
              <a:defRPr/>
            </a:pPr>
            <a:r>
              <a:rPr lang="fa-IR" sz="3200" b="1" dirty="0">
                <a:effectLst>
                  <a:outerShdw blurRad="38100" dist="38100" dir="2700000" algn="tl">
                    <a:srgbClr val="000000"/>
                  </a:outerShdw>
                </a:effectLst>
                <a:cs typeface="Arial" charset="0"/>
              </a:rPr>
              <a:t>انواع وضعیت های مورد استفاده در اعمال مختلف جراحی</a:t>
            </a:r>
            <a:r>
              <a:rPr lang="fa-IR" sz="3200" dirty="0">
                <a:effectLst>
                  <a:outerShdw blurRad="38100" dist="38100" dir="2700000" algn="tl">
                    <a:srgbClr val="000000"/>
                  </a:outerShdw>
                </a:effectLst>
                <a:cs typeface="Arial" charset="0"/>
              </a:rPr>
              <a:t>)</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left)">
                                      <p:cBhvr>
                                        <p:cTn id="7" dur="500"/>
                                        <p:tgtEl>
                                          <p:spTgt spid="122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291">
                                            <p:txEl>
                                              <p:pRg st="4" end="4"/>
                                            </p:txEl>
                                          </p:spTgt>
                                        </p:tgtEl>
                                        <p:attrNameLst>
                                          <p:attrName>style.visibility</p:attrName>
                                        </p:attrNameLst>
                                      </p:cBhvr>
                                      <p:to>
                                        <p:strVal val="visible"/>
                                      </p:to>
                                    </p:set>
                                    <p:animEffect transition="in" filter="wipe(left)">
                                      <p:cBhvr>
                                        <p:cTn id="12" dur="500"/>
                                        <p:tgtEl>
                                          <p:spTgt spid="12291">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291">
                                            <p:txEl>
                                              <p:pRg st="5" end="5"/>
                                            </p:txEl>
                                          </p:spTgt>
                                        </p:tgtEl>
                                        <p:attrNameLst>
                                          <p:attrName>style.visibility</p:attrName>
                                        </p:attrNameLst>
                                      </p:cBhvr>
                                      <p:to>
                                        <p:strVal val="visible"/>
                                      </p:to>
                                    </p:set>
                                    <p:animEffect transition="in" filter="wipe(left)">
                                      <p:cBhvr>
                                        <p:cTn id="17" dur="500"/>
                                        <p:tgtEl>
                                          <p:spTgt spid="12291">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291">
                                            <p:txEl>
                                              <p:pRg st="6" end="6"/>
                                            </p:txEl>
                                          </p:spTgt>
                                        </p:tgtEl>
                                        <p:attrNameLst>
                                          <p:attrName>style.visibility</p:attrName>
                                        </p:attrNameLst>
                                      </p:cBhvr>
                                      <p:to>
                                        <p:strVal val="visible"/>
                                      </p:to>
                                    </p:set>
                                    <p:animEffect transition="in" filter="wipe(left)">
                                      <p:cBhvr>
                                        <p:cTn id="22" dur="500"/>
                                        <p:tgtEl>
                                          <p:spTgt spid="12291">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291">
                                            <p:txEl>
                                              <p:pRg st="7" end="7"/>
                                            </p:txEl>
                                          </p:spTgt>
                                        </p:tgtEl>
                                        <p:attrNameLst>
                                          <p:attrName>style.visibility</p:attrName>
                                        </p:attrNameLst>
                                      </p:cBhvr>
                                      <p:to>
                                        <p:strVal val="visible"/>
                                      </p:to>
                                    </p:set>
                                    <p:animEffect transition="in" filter="wipe(left)">
                                      <p:cBhvr>
                                        <p:cTn id="27" dur="500"/>
                                        <p:tgtEl>
                                          <p:spTgt spid="12291">
                                            <p:txEl>
                                              <p:pRg st="7" end="7"/>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2291">
                                            <p:txEl>
                                              <p:pRg st="8" end="8"/>
                                            </p:txEl>
                                          </p:spTgt>
                                        </p:tgtEl>
                                        <p:attrNameLst>
                                          <p:attrName>style.visibility</p:attrName>
                                        </p:attrNameLst>
                                      </p:cBhvr>
                                      <p:to>
                                        <p:strVal val="visible"/>
                                      </p:to>
                                    </p:set>
                                    <p:animEffect transition="in" filter="wipe(left)">
                                      <p:cBhvr>
                                        <p:cTn id="32" dur="500"/>
                                        <p:tgtEl>
                                          <p:spTgt spid="12291">
                                            <p:txEl>
                                              <p:pRg st="8" end="8"/>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291">
                                            <p:txEl>
                                              <p:pRg st="9" end="9"/>
                                            </p:txEl>
                                          </p:spTgt>
                                        </p:tgtEl>
                                        <p:attrNameLst>
                                          <p:attrName>style.visibility</p:attrName>
                                        </p:attrNameLst>
                                      </p:cBhvr>
                                      <p:to>
                                        <p:strVal val="visible"/>
                                      </p:to>
                                    </p:set>
                                    <p:animEffect transition="in" filter="wipe(left)">
                                      <p:cBhvr>
                                        <p:cTn id="37" dur="500"/>
                                        <p:tgtEl>
                                          <p:spTgt spid="12291">
                                            <p:txEl>
                                              <p:pRg st="9" end="9"/>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2291">
                                            <p:txEl>
                                              <p:pRg st="10" end="10"/>
                                            </p:txEl>
                                          </p:spTgt>
                                        </p:tgtEl>
                                        <p:attrNameLst>
                                          <p:attrName>style.visibility</p:attrName>
                                        </p:attrNameLst>
                                      </p:cBhvr>
                                      <p:to>
                                        <p:strVal val="visible"/>
                                      </p:to>
                                    </p:set>
                                    <p:animEffect transition="in" filter="wipe(left)">
                                      <p:cBhvr>
                                        <p:cTn id="42" dur="500"/>
                                        <p:tgtEl>
                                          <p:spTgt spid="12291">
                                            <p:txEl>
                                              <p:pRg st="10" end="1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2291">
                                            <p:txEl>
                                              <p:pRg st="11" end="11"/>
                                            </p:txEl>
                                          </p:spTgt>
                                        </p:tgtEl>
                                        <p:attrNameLst>
                                          <p:attrName>style.visibility</p:attrName>
                                        </p:attrNameLst>
                                      </p:cBhvr>
                                      <p:to>
                                        <p:strVal val="visible"/>
                                      </p:to>
                                    </p:set>
                                    <p:animEffect transition="in" filter="wipe(left)">
                                      <p:cBhvr>
                                        <p:cTn id="47" dur="500"/>
                                        <p:tgtEl>
                                          <p:spTgt spid="12291">
                                            <p:txEl>
                                              <p:pRg st="11" end="11"/>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2291">
                                            <p:txEl>
                                              <p:pRg st="12" end="12"/>
                                            </p:txEl>
                                          </p:spTgt>
                                        </p:tgtEl>
                                        <p:attrNameLst>
                                          <p:attrName>style.visibility</p:attrName>
                                        </p:attrNameLst>
                                      </p:cBhvr>
                                      <p:to>
                                        <p:strVal val="visible"/>
                                      </p:to>
                                    </p:set>
                                    <p:animEffect transition="in" filter="wipe(left)">
                                      <p:cBhvr>
                                        <p:cTn id="52" dur="500"/>
                                        <p:tgtEl>
                                          <p:spTgt spid="12291">
                                            <p:txEl>
                                              <p:pRg st="12" end="1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2291">
                                            <p:txEl>
                                              <p:pRg st="13" end="13"/>
                                            </p:txEl>
                                          </p:spTgt>
                                        </p:tgtEl>
                                        <p:attrNameLst>
                                          <p:attrName>style.visibility</p:attrName>
                                        </p:attrNameLst>
                                      </p:cBhvr>
                                      <p:to>
                                        <p:strVal val="visible"/>
                                      </p:to>
                                    </p:set>
                                    <p:animEffect transition="in" filter="wipe(left)">
                                      <p:cBhvr>
                                        <p:cTn id="57" dur="500"/>
                                        <p:tgtEl>
                                          <p:spTgt spid="1229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p:txBody>
          <a:bodyPr/>
          <a:lstStyle/>
          <a:p>
            <a:pPr algn="r" rtl="1" eaLnBrk="1" hangingPunct="1"/>
            <a:r>
              <a:rPr lang="fa-IR" altLang="fa-IR" dirty="0" smtClean="0"/>
              <a:t>اعمال جراحی روی واژن یاپرینه</a:t>
            </a:r>
          </a:p>
          <a:p>
            <a:pPr algn="r" rtl="1" eaLnBrk="1" hangingPunct="1"/>
            <a:r>
              <a:rPr lang="fa-IR" altLang="fa-IR" dirty="0" smtClean="0"/>
              <a:t>اعمال جراحی روی کشاله ران هایااندام تحتانی</a:t>
            </a:r>
          </a:p>
          <a:p>
            <a:pPr algn="r" rtl="1" eaLnBrk="1" hangingPunct="1"/>
            <a:r>
              <a:rPr lang="fa-IR" altLang="fa-IR" dirty="0" smtClean="0"/>
              <a:t>اعمال جراحی برروی پستان ،زیربغل واندام فوقانی</a:t>
            </a:r>
          </a:p>
          <a:p>
            <a:pPr algn="r" rtl="1" eaLnBrk="1" hangingPunct="1"/>
            <a:r>
              <a:rPr lang="fa-IR" altLang="fa-IR" dirty="0" smtClean="0"/>
              <a:t>عوارض:</a:t>
            </a:r>
          </a:p>
          <a:p>
            <a:pPr algn="r" rtl="1" eaLnBrk="1" hangingPunct="1"/>
            <a:r>
              <a:rPr lang="fa-IR" altLang="fa-IR" dirty="0" smtClean="0"/>
              <a:t>افت فشارخون</a:t>
            </a:r>
          </a:p>
          <a:p>
            <a:pPr algn="r" rtl="1" eaLnBrk="1" hangingPunct="1"/>
            <a:r>
              <a:rPr lang="fa-IR" altLang="fa-IR" dirty="0" smtClean="0"/>
              <a:t>کاهش حرکت دیافراگم وقفسه سینه</a:t>
            </a:r>
          </a:p>
          <a:p>
            <a:pPr algn="r" rtl="1" eaLnBrk="1" hangingPunct="1"/>
            <a:r>
              <a:rPr lang="fa-IR" altLang="fa-IR" dirty="0" smtClean="0"/>
              <a:t>تشکیل حوضچه های وریدی درپا</a:t>
            </a:r>
            <a:endParaRPr lang="en-US" altLang="fa-IR"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22" name="Picture 4" descr="Copy (3) of table-position-2184-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comb/>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1746" name="Picture 5" descr="Copy (6) of table-positio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533400" y="609600"/>
            <a:ext cx="8229600" cy="4530725"/>
          </a:xfrm>
        </p:spPr>
        <p:txBody>
          <a:bodyPr/>
          <a:lstStyle/>
          <a:p>
            <a:pPr algn="r" rtl="1" eaLnBrk="1" hangingPunct="1">
              <a:buFontTx/>
              <a:buNone/>
            </a:pPr>
            <a:r>
              <a:rPr lang="fa-IR" altLang="fa-IR" sz="3600" dirty="0" smtClean="0"/>
              <a:t> </a:t>
            </a:r>
            <a:r>
              <a:rPr lang="fa-IR" altLang="fa-IR" dirty="0" smtClean="0"/>
              <a:t>وضعیت ترندلنبورگ یا سرازیری (</a:t>
            </a:r>
            <a:r>
              <a:rPr lang="en-US" altLang="fa-IR" i="1" dirty="0" err="1" smtClean="0">
                <a:cs typeface="Times New Roman" panose="02020603050405020304" pitchFamily="18" charset="0"/>
              </a:rPr>
              <a:t>Trendelenburg</a:t>
            </a:r>
            <a:r>
              <a:rPr lang="en-US" altLang="fa-IR" i="1" dirty="0" smtClean="0">
                <a:cs typeface="Times New Roman" panose="02020603050405020304" pitchFamily="18" charset="0"/>
              </a:rPr>
              <a:t> Position</a:t>
            </a:r>
            <a:r>
              <a:rPr lang="fa-IR" altLang="fa-IR" dirty="0" smtClean="0"/>
              <a:t>)</a:t>
            </a:r>
            <a:r>
              <a:rPr lang="fa-IR" altLang="fa-IR" sz="3600" dirty="0" smtClean="0"/>
              <a:t>:</a:t>
            </a:r>
          </a:p>
          <a:p>
            <a:pPr algn="r" rtl="1" eaLnBrk="1" hangingPunct="1">
              <a:buFontTx/>
              <a:buNone/>
            </a:pPr>
            <a:r>
              <a:rPr lang="fa-IR" altLang="fa-IR" dirty="0" smtClean="0"/>
              <a:t>   تخت ازناحیه زانوبه طرف پایین وسرمددجوبه اندازه 40درجه پایین آورده می شود.</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wipe(left)">
                                      <p:cBhvr>
                                        <p:cTn id="12" dur="500"/>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457200" y="685800"/>
            <a:ext cx="8229600" cy="4530725"/>
          </a:xfrm>
        </p:spPr>
        <p:txBody>
          <a:bodyPr>
            <a:normAutofit lnSpcReduction="10000"/>
          </a:bodyPr>
          <a:lstStyle/>
          <a:p>
            <a:pPr algn="r" rtl="1" eaLnBrk="1" hangingPunct="1">
              <a:lnSpc>
                <a:spcPct val="90000"/>
              </a:lnSpc>
              <a:buFont typeface="Wingdings" panose="05000000000000000000" pitchFamily="2" charset="2"/>
              <a:buNone/>
            </a:pPr>
            <a:r>
              <a:rPr lang="fa-IR" altLang="fa-IR" sz="3600" dirty="0" smtClean="0"/>
              <a:t>نکات)</a:t>
            </a:r>
          </a:p>
          <a:p>
            <a:pPr algn="r" rtl="1" eaLnBrk="1" hangingPunct="1">
              <a:lnSpc>
                <a:spcPct val="90000"/>
              </a:lnSpc>
              <a:buFont typeface="Wingdings" panose="05000000000000000000" pitchFamily="2" charset="2"/>
              <a:buNone/>
            </a:pPr>
            <a:r>
              <a:rPr lang="fa-IR" altLang="fa-IR" b="1" dirty="0" smtClean="0"/>
              <a:t>- </a:t>
            </a:r>
            <a:r>
              <a:rPr lang="fa-IR" altLang="fa-IR" dirty="0" smtClean="0"/>
              <a:t>نصب شانه گیرها به تخت برای جلوگیری از سقوط بیمار</a:t>
            </a:r>
          </a:p>
          <a:p>
            <a:pPr algn="r" rtl="1" eaLnBrk="1" hangingPunct="1">
              <a:lnSpc>
                <a:spcPct val="90000"/>
              </a:lnSpc>
              <a:buFont typeface="Wingdings" panose="05000000000000000000" pitchFamily="2" charset="2"/>
              <a:buNone/>
            </a:pPr>
            <a:r>
              <a:rPr lang="fa-IR" altLang="fa-IR" b="1" dirty="0" smtClean="0"/>
              <a:t>-</a:t>
            </a:r>
            <a:r>
              <a:rPr lang="fa-IR" altLang="fa-IR" dirty="0" smtClean="0"/>
              <a:t> دقت در عدم وارد آمدن فشار بر قسمت انتهایی گردن از سوی شانه گیرها(فلج شدن بازوی بیمار)</a:t>
            </a:r>
          </a:p>
          <a:p>
            <a:pPr algn="r" rtl="1" eaLnBrk="1" hangingPunct="1">
              <a:lnSpc>
                <a:spcPct val="90000"/>
              </a:lnSpc>
            </a:pPr>
            <a:endParaRPr lang="en-US" altLang="fa-IR" dirty="0" smtClean="0">
              <a:cs typeface="Times New Roman" panose="02020603050405020304" pitchFamily="18" charset="0"/>
            </a:endParaRPr>
          </a:p>
          <a:p>
            <a:pPr algn="r" rtl="1" eaLnBrk="1" hangingPunct="1">
              <a:lnSpc>
                <a:spcPct val="90000"/>
              </a:lnSpc>
              <a:buFont typeface="Wingdings" panose="05000000000000000000" pitchFamily="2" charset="2"/>
              <a:buNone/>
            </a:pPr>
            <a:r>
              <a:rPr lang="fa-IR" altLang="fa-IR" b="1" dirty="0" smtClean="0"/>
              <a:t>.</a:t>
            </a:r>
            <a:r>
              <a:rPr lang="fa-IR" altLang="fa-IR" dirty="0" smtClean="0"/>
              <a:t> اعمال جراحی ناحیه ی لگنی</a:t>
            </a:r>
          </a:p>
          <a:p>
            <a:pPr algn="r" rtl="1" eaLnBrk="1" hangingPunct="1">
              <a:lnSpc>
                <a:spcPct val="90000"/>
              </a:lnSpc>
              <a:buFont typeface="Wingdings" panose="05000000000000000000" pitchFamily="2" charset="2"/>
              <a:buNone/>
            </a:pPr>
            <a:r>
              <a:rPr lang="fa-IR" altLang="fa-IR" b="1" dirty="0" smtClean="0"/>
              <a:t>.</a:t>
            </a:r>
            <a:r>
              <a:rPr lang="fa-IR" altLang="fa-IR" dirty="0" smtClean="0"/>
              <a:t> بهبود شوک بعد از جراحی(بدون خم نمودن ناحیه ی زانو)</a:t>
            </a:r>
          </a:p>
          <a:p>
            <a:pPr algn="r" rtl="1" eaLnBrk="1" hangingPunct="1">
              <a:lnSpc>
                <a:spcPct val="90000"/>
              </a:lnSpc>
              <a:buFont typeface="Wingdings" panose="05000000000000000000" pitchFamily="2" charset="2"/>
              <a:buNone/>
            </a:pPr>
            <a:r>
              <a:rPr lang="fa-IR" altLang="fa-IR" b="1" dirty="0" smtClean="0"/>
              <a:t>.</a:t>
            </a:r>
            <a:r>
              <a:rPr lang="fa-IR" altLang="fa-IR" dirty="0" smtClean="0"/>
              <a:t> افت فشارخون</a:t>
            </a:r>
          </a:p>
          <a:p>
            <a:pPr algn="r" rtl="1" eaLnBrk="1" hangingPunct="1">
              <a:lnSpc>
                <a:spcPct val="90000"/>
              </a:lnSpc>
              <a:buFont typeface="Wingdings" panose="05000000000000000000" pitchFamily="2" charset="2"/>
              <a:buNone/>
            </a:pPr>
            <a:r>
              <a:rPr lang="fa-IR" altLang="fa-IR" b="1" dirty="0" smtClean="0"/>
              <a:t>.</a:t>
            </a:r>
            <a:r>
              <a:rPr lang="fa-IR" altLang="fa-IR" dirty="0" smtClean="0"/>
              <a:t> تاکی کاردی در اثر خونریزی</a:t>
            </a:r>
            <a:endParaRPr lang="en-US" altLang="fa-IR" dirty="0" smtClean="0">
              <a:cs typeface="Times New Roman" panose="02020603050405020304" pitchFamily="18"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wipe(left)">
                                      <p:cBhvr>
                                        <p:cTn id="7" dur="500"/>
                                        <p:tgtEl>
                                          <p:spTgt spid="194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wipe(left)">
                                      <p:cBhvr>
                                        <p:cTn id="12" dur="500"/>
                                        <p:tgtEl>
                                          <p:spTgt spid="194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wipe(left)">
                                      <p:cBhvr>
                                        <p:cTn id="17" dur="500"/>
                                        <p:tgtEl>
                                          <p:spTgt spid="194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9459">
                                            <p:txEl>
                                              <p:pRg st="4" end="4"/>
                                            </p:txEl>
                                          </p:spTgt>
                                        </p:tgtEl>
                                        <p:attrNameLst>
                                          <p:attrName>style.visibility</p:attrName>
                                        </p:attrNameLst>
                                      </p:cBhvr>
                                      <p:to>
                                        <p:strVal val="visible"/>
                                      </p:to>
                                    </p:set>
                                    <p:animEffect transition="in" filter="wipe(left)">
                                      <p:cBhvr>
                                        <p:cTn id="22" dur="500"/>
                                        <p:tgtEl>
                                          <p:spTgt spid="1945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9459">
                                            <p:txEl>
                                              <p:pRg st="5" end="5"/>
                                            </p:txEl>
                                          </p:spTgt>
                                        </p:tgtEl>
                                        <p:attrNameLst>
                                          <p:attrName>style.visibility</p:attrName>
                                        </p:attrNameLst>
                                      </p:cBhvr>
                                      <p:to>
                                        <p:strVal val="visible"/>
                                      </p:to>
                                    </p:set>
                                    <p:animEffect transition="in" filter="wipe(left)">
                                      <p:cBhvr>
                                        <p:cTn id="27" dur="500"/>
                                        <p:tgtEl>
                                          <p:spTgt spid="19459">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9459">
                                            <p:txEl>
                                              <p:pRg st="6" end="6"/>
                                            </p:txEl>
                                          </p:spTgt>
                                        </p:tgtEl>
                                        <p:attrNameLst>
                                          <p:attrName>style.visibility</p:attrName>
                                        </p:attrNameLst>
                                      </p:cBhvr>
                                      <p:to>
                                        <p:strVal val="visible"/>
                                      </p:to>
                                    </p:set>
                                    <p:animEffect transition="in" filter="wipe(left)">
                                      <p:cBhvr>
                                        <p:cTn id="32" dur="500"/>
                                        <p:tgtEl>
                                          <p:spTgt spid="19459">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9459">
                                            <p:txEl>
                                              <p:pRg st="7" end="7"/>
                                            </p:txEl>
                                          </p:spTgt>
                                        </p:tgtEl>
                                        <p:attrNameLst>
                                          <p:attrName>style.visibility</p:attrName>
                                        </p:attrNameLst>
                                      </p:cBhvr>
                                      <p:to>
                                        <p:strVal val="visible"/>
                                      </p:to>
                                    </p:set>
                                    <p:animEffect transition="in" filter="wipe(left)">
                                      <p:cBhvr>
                                        <p:cTn id="37" dur="500"/>
                                        <p:tgtEl>
                                          <p:spTgt spid="1945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p:txBody>
          <a:bodyPr/>
          <a:lstStyle/>
          <a:p>
            <a:pPr algn="r" rtl="1" eaLnBrk="1" hangingPunct="1"/>
            <a:r>
              <a:rPr lang="fa-IR" altLang="fa-IR" dirty="0" smtClean="0"/>
              <a:t>عوارض:</a:t>
            </a:r>
          </a:p>
          <a:p>
            <a:pPr algn="r" rtl="1" eaLnBrk="1" hangingPunct="1"/>
            <a:r>
              <a:rPr lang="fa-IR" altLang="fa-IR" dirty="0" smtClean="0"/>
              <a:t>آسیب به اعصاب</a:t>
            </a:r>
          </a:p>
          <a:p>
            <a:pPr algn="r" rtl="1" eaLnBrk="1" hangingPunct="1"/>
            <a:r>
              <a:rPr lang="fa-IR" altLang="fa-IR" dirty="0" smtClean="0"/>
              <a:t>ادم مغزی یادکولمان رتین به علت افزایش فشاروریدی</a:t>
            </a:r>
          </a:p>
          <a:p>
            <a:pPr algn="r" rtl="1" eaLnBrk="1" hangingPunct="1"/>
            <a:r>
              <a:rPr lang="fa-IR" altLang="fa-IR" dirty="0" smtClean="0"/>
              <a:t>آتلکتازی به علت اختلال تهویه ریوی</a:t>
            </a:r>
          </a:p>
          <a:p>
            <a:pPr algn="r" rtl="1" eaLnBrk="1" hangingPunct="1"/>
            <a:r>
              <a:rPr lang="fa-IR" altLang="fa-IR" dirty="0" smtClean="0"/>
              <a:t>آمبولی هوا</a:t>
            </a:r>
            <a:endParaRPr lang="en-US" altLang="fa-IR" dirty="0" smtClean="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5842" name="Picture 4" descr="Copy (2) of table-position-2184-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pull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533400" y="533400"/>
            <a:ext cx="8229600" cy="4530725"/>
          </a:xfrm>
        </p:spPr>
        <p:txBody>
          <a:bodyPr>
            <a:normAutofit fontScale="92500" lnSpcReduction="10000"/>
          </a:bodyPr>
          <a:lstStyle/>
          <a:p>
            <a:pPr algn="r" rtl="1" eaLnBrk="1" hangingPunct="1">
              <a:lnSpc>
                <a:spcPct val="90000"/>
              </a:lnSpc>
              <a:buFont typeface="Wingdings" panose="05000000000000000000" pitchFamily="2" charset="2"/>
              <a:buNone/>
            </a:pPr>
            <a:r>
              <a:rPr lang="fa-IR" altLang="fa-IR" sz="2800" b="1" dirty="0" smtClean="0"/>
              <a:t>-</a:t>
            </a:r>
            <a:r>
              <a:rPr lang="fa-IR" altLang="fa-IR" sz="2800" dirty="0" smtClean="0"/>
              <a:t> وضعیت ترندلنبورگ معکوس(</a:t>
            </a:r>
            <a:r>
              <a:rPr lang="en-US" altLang="fa-IR" sz="2800" i="1" dirty="0" smtClean="0">
                <a:cs typeface="Times New Roman" panose="02020603050405020304" pitchFamily="18" charset="0"/>
              </a:rPr>
              <a:t>Reverse</a:t>
            </a:r>
            <a:r>
              <a:rPr lang="en-US" altLang="fa-IR" sz="2800" dirty="0" smtClean="0">
                <a:cs typeface="Times New Roman" panose="02020603050405020304" pitchFamily="18" charset="0"/>
              </a:rPr>
              <a:t> </a:t>
            </a:r>
            <a:r>
              <a:rPr lang="en-US" altLang="fa-IR" sz="2800" i="1" dirty="0" err="1" smtClean="0">
                <a:cs typeface="Times New Roman" panose="02020603050405020304" pitchFamily="18" charset="0"/>
              </a:rPr>
              <a:t>Trendelenburg</a:t>
            </a:r>
            <a:r>
              <a:rPr lang="en-US" altLang="fa-IR" sz="2800" i="1" dirty="0" smtClean="0">
                <a:cs typeface="Times New Roman" panose="02020603050405020304" pitchFamily="18" charset="0"/>
              </a:rPr>
              <a:t> Position</a:t>
            </a:r>
            <a:r>
              <a:rPr lang="fa-IR" altLang="fa-IR" sz="2800" dirty="0" smtClean="0"/>
              <a:t>):</a:t>
            </a:r>
          </a:p>
          <a:p>
            <a:pPr algn="r" rtl="1" eaLnBrk="1" hangingPunct="1">
              <a:lnSpc>
                <a:spcPct val="90000"/>
              </a:lnSpc>
              <a:buFont typeface="Wingdings" panose="05000000000000000000" pitchFamily="2" charset="2"/>
              <a:buNone/>
            </a:pPr>
            <a:r>
              <a:rPr lang="fa-IR" altLang="fa-IR" dirty="0" smtClean="0"/>
              <a:t>این وضعیت، برخلاف وضعیت شوک می باشد و در آن تخت از ناحیه ی سر،بالا آورده می شود. </a:t>
            </a:r>
          </a:p>
          <a:p>
            <a:pPr algn="r" rtl="1" eaLnBrk="1" hangingPunct="1">
              <a:lnSpc>
                <a:spcPct val="90000"/>
              </a:lnSpc>
              <a:buFont typeface="Wingdings 3" panose="05040102010807070707" pitchFamily="18" charset="2"/>
              <a:buNone/>
            </a:pPr>
            <a:r>
              <a:rPr lang="fa-IR" altLang="fa-IR" dirty="0" smtClean="0"/>
              <a:t> اعمال جراحی ناحیه سروگردن که برای اکستانسیون بیشتر سر بیمار،میتوان از دو کیسه ی شن کوچک در طرفین گردن استفاده کرد</a:t>
            </a:r>
          </a:p>
          <a:p>
            <a:pPr algn="r" rtl="1" eaLnBrk="1" hangingPunct="1">
              <a:lnSpc>
                <a:spcPct val="90000"/>
              </a:lnSpc>
              <a:buFont typeface="Wingdings" panose="05000000000000000000" pitchFamily="2" charset="2"/>
              <a:buNone/>
            </a:pPr>
            <a:r>
              <a:rPr lang="fa-IR" altLang="fa-IR" dirty="0" smtClean="0"/>
              <a:t>	</a:t>
            </a:r>
            <a:r>
              <a:rPr lang="fa-IR" altLang="fa-IR" sz="4000" dirty="0" smtClean="0"/>
              <a:t>عوارض</a:t>
            </a:r>
          </a:p>
          <a:p>
            <a:pPr algn="r" rtl="1" eaLnBrk="1" hangingPunct="1">
              <a:lnSpc>
                <a:spcPct val="90000"/>
              </a:lnSpc>
              <a:buFont typeface="Wingdings" panose="05000000000000000000" pitchFamily="2" charset="2"/>
              <a:buNone/>
            </a:pPr>
            <a:r>
              <a:rPr lang="fa-IR" altLang="fa-IR" sz="3200" dirty="0" smtClean="0"/>
              <a:t>جمع شدن خون دروریدهای پا</a:t>
            </a:r>
          </a:p>
          <a:p>
            <a:pPr algn="r" rtl="1" eaLnBrk="1" hangingPunct="1">
              <a:lnSpc>
                <a:spcPct val="90000"/>
              </a:lnSpc>
              <a:buFont typeface="Wingdings" panose="05000000000000000000" pitchFamily="2" charset="2"/>
              <a:buNone/>
            </a:pPr>
            <a:r>
              <a:rPr lang="fa-IR" altLang="fa-IR" sz="3200" dirty="0" smtClean="0"/>
              <a:t>آسیب به عصب اولنارورادیال</a:t>
            </a:r>
          </a:p>
          <a:p>
            <a:pPr algn="r" rtl="1" eaLnBrk="1" hangingPunct="1">
              <a:lnSpc>
                <a:spcPct val="90000"/>
              </a:lnSpc>
              <a:buFont typeface="Wingdings" panose="05000000000000000000" pitchFamily="2" charset="2"/>
              <a:buNone/>
            </a:pPr>
            <a:r>
              <a:rPr lang="fa-IR" altLang="fa-IR" sz="3200" dirty="0" smtClean="0"/>
              <a:t>کاهش برگشت خون وریدی</a:t>
            </a:r>
            <a:endParaRPr lang="en-US" altLang="fa-IR" sz="3200" dirty="0" smtClean="0">
              <a:cs typeface="Times New Roman" panose="02020603050405020304" pitchFamily="18"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ipe(left)">
                                      <p:cBhvr>
                                        <p:cTn id="7" dur="5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wipe(left)">
                                      <p:cBhvr>
                                        <p:cTn id="12" dur="500"/>
                                        <p:tgtEl>
                                          <p:spTgt spid="204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wipe(left)">
                                      <p:cBhvr>
                                        <p:cTn id="17" dur="500"/>
                                        <p:tgtEl>
                                          <p:spTgt spid="204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483">
                                            <p:txEl>
                                              <p:pRg st="3" end="3"/>
                                            </p:txEl>
                                          </p:spTgt>
                                        </p:tgtEl>
                                        <p:attrNameLst>
                                          <p:attrName>style.visibility</p:attrName>
                                        </p:attrNameLst>
                                      </p:cBhvr>
                                      <p:to>
                                        <p:strVal val="visible"/>
                                      </p:to>
                                    </p:set>
                                    <p:animEffect transition="in" filter="wipe(left)">
                                      <p:cBhvr>
                                        <p:cTn id="22" dur="500"/>
                                        <p:tgtEl>
                                          <p:spTgt spid="204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0483">
                                            <p:txEl>
                                              <p:pRg st="4" end="4"/>
                                            </p:txEl>
                                          </p:spTgt>
                                        </p:tgtEl>
                                        <p:attrNameLst>
                                          <p:attrName>style.visibility</p:attrName>
                                        </p:attrNameLst>
                                      </p:cBhvr>
                                      <p:to>
                                        <p:strVal val="visible"/>
                                      </p:to>
                                    </p:set>
                                    <p:animEffect transition="in" filter="wipe(left)">
                                      <p:cBhvr>
                                        <p:cTn id="27" dur="500"/>
                                        <p:tgtEl>
                                          <p:spTgt spid="2048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0483">
                                            <p:txEl>
                                              <p:pRg st="5" end="5"/>
                                            </p:txEl>
                                          </p:spTgt>
                                        </p:tgtEl>
                                        <p:attrNameLst>
                                          <p:attrName>style.visibility</p:attrName>
                                        </p:attrNameLst>
                                      </p:cBhvr>
                                      <p:to>
                                        <p:strVal val="visible"/>
                                      </p:to>
                                    </p:set>
                                    <p:animEffect transition="in" filter="wipe(left)">
                                      <p:cBhvr>
                                        <p:cTn id="32" dur="500"/>
                                        <p:tgtEl>
                                          <p:spTgt spid="2048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0483">
                                            <p:txEl>
                                              <p:pRg st="6" end="6"/>
                                            </p:txEl>
                                          </p:spTgt>
                                        </p:tgtEl>
                                        <p:attrNameLst>
                                          <p:attrName>style.visibility</p:attrName>
                                        </p:attrNameLst>
                                      </p:cBhvr>
                                      <p:to>
                                        <p:strVal val="visible"/>
                                      </p:to>
                                    </p:set>
                                    <p:animEffect transition="in" filter="wipe(left)">
                                      <p:cBhvr>
                                        <p:cTn id="37" dur="500"/>
                                        <p:tgtEl>
                                          <p:spTgt spid="204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4"/>
          <p:cNvSpPr>
            <a:spLocks noChangeArrowheads="1"/>
          </p:cNvSpPr>
          <p:nvPr/>
        </p:nvSpPr>
        <p:spPr bwMode="auto">
          <a:xfrm>
            <a:off x="1520825" y="874713"/>
            <a:ext cx="7021513" cy="240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algn="r" rtl="1" eaLnBrk="1" hangingPunct="1"/>
            <a:r>
              <a:rPr lang="fa-IR" altLang="fa-IR" sz="5400" dirty="0"/>
              <a:t>منابع)</a:t>
            </a:r>
          </a:p>
          <a:p>
            <a:pPr algn="r" rtl="1" eaLnBrk="1" hangingPunct="1"/>
            <a:r>
              <a:rPr lang="fa-IR" altLang="fa-IR" sz="2400" dirty="0"/>
              <a:t>مقدمات تکنولوژی جراحی  شهرکی واحد،مریم حیدری ،قهری سرابی</a:t>
            </a:r>
          </a:p>
          <a:p>
            <a:pPr algn="r" rtl="1" eaLnBrk="1" hangingPunct="1"/>
            <a:r>
              <a:rPr lang="fa-IR" altLang="fa-IR" sz="2400" dirty="0"/>
              <a:t>راهنمای جامع پرستاری اتاق عمل  مژگان لطفی ،صمدانتظار</a:t>
            </a:r>
          </a:p>
          <a:p>
            <a:pPr algn="r" rtl="1" eaLnBrk="1" hangingPunct="1"/>
            <a:r>
              <a:rPr lang="fa-IR" altLang="fa-IR" sz="2400" dirty="0"/>
              <a:t>روش کاردراتاق عمل رقیه زردشت ،فاطمه قارداشی</a:t>
            </a:r>
          </a:p>
          <a:p>
            <a:pPr algn="r" rtl="1" eaLnBrk="1" hangingPunct="1"/>
            <a:r>
              <a:rPr lang="fa-IR" altLang="fa-IR" sz="2400" dirty="0"/>
              <a:t>مقدمه ای برتکنولوژی جراحی  فاطمه قارداشی</a:t>
            </a:r>
          </a:p>
        </p:txBody>
      </p:sp>
      <p:sp>
        <p:nvSpPr>
          <p:cNvPr id="37891" name="Rectangle 7"/>
          <p:cNvSpPr>
            <a:spLocks noChangeArrowheads="1"/>
          </p:cNvSpPr>
          <p:nvPr/>
        </p:nvSpPr>
        <p:spPr bwMode="auto">
          <a:xfrm>
            <a:off x="8375650" y="2436813"/>
            <a:ext cx="7683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fa-IR" sz="2800"/>
              <a:t>  </a:t>
            </a:r>
            <a:r>
              <a:rPr lang="en-US" altLang="fa-IR"/>
              <a:t>       </a:t>
            </a:r>
          </a:p>
        </p:txBody>
      </p:sp>
      <p:sp>
        <p:nvSpPr>
          <p:cNvPr id="37892" name="Rectangle 8"/>
          <p:cNvSpPr>
            <a:spLocks noChangeArrowheads="1"/>
          </p:cNvSpPr>
          <p:nvPr/>
        </p:nvSpPr>
        <p:spPr bwMode="auto">
          <a:xfrm>
            <a:off x="8213725" y="4265613"/>
            <a:ext cx="2492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fa-IR" altLang="fa-IR"/>
              <a:t> </a:t>
            </a:r>
          </a:p>
        </p:txBody>
      </p:sp>
      <p:sp>
        <p:nvSpPr>
          <p:cNvPr id="37893" name="Rectangle 9"/>
          <p:cNvSpPr>
            <a:spLocks noChangeArrowheads="1"/>
          </p:cNvSpPr>
          <p:nvPr/>
        </p:nvSpPr>
        <p:spPr bwMode="auto">
          <a:xfrm>
            <a:off x="4294188" y="4219575"/>
            <a:ext cx="2428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fa-IR"/>
              <a:t> </a:t>
            </a:r>
          </a:p>
        </p:txBody>
      </p:sp>
      <p:sp>
        <p:nvSpPr>
          <p:cNvPr id="37894" name="Rectangle 10"/>
          <p:cNvSpPr>
            <a:spLocks noChangeArrowheads="1"/>
          </p:cNvSpPr>
          <p:nvPr/>
        </p:nvSpPr>
        <p:spPr bwMode="auto">
          <a:xfrm>
            <a:off x="6807200" y="4951413"/>
            <a:ext cx="242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fa-IR"/>
              <a:t> </a:t>
            </a:r>
          </a:p>
        </p:txBody>
      </p:sp>
      <p:sp>
        <p:nvSpPr>
          <p:cNvPr id="37895" name="Rectangle 11"/>
          <p:cNvSpPr>
            <a:spLocks noChangeArrowheads="1"/>
          </p:cNvSpPr>
          <p:nvPr/>
        </p:nvSpPr>
        <p:spPr bwMode="auto">
          <a:xfrm>
            <a:off x="2460625" y="5484813"/>
            <a:ext cx="242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en-US" altLang="fa-IR"/>
              <a:t> </a:t>
            </a:r>
          </a:p>
        </p:txBody>
      </p:sp>
    </p:spTree>
  </p:cSld>
  <p:clrMapOvr>
    <a:masterClrMapping/>
  </p:clrMapOvr>
  <p:transition>
    <p:comb/>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Box 4"/>
          <p:cNvSpPr txBox="1">
            <a:spLocks noChangeArrowheads="1"/>
          </p:cNvSpPr>
          <p:nvPr/>
        </p:nvSpPr>
        <p:spPr bwMode="auto">
          <a:xfrm>
            <a:off x="4114800" y="2895600"/>
            <a:ext cx="143180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imes New Roman" panose="02020603050405020304" pitchFamily="18" charset="0"/>
                <a:cs typeface="Arial" panose="020B0604020202020204" pitchFamily="34" charset="0"/>
              </a:defRPr>
            </a:lvl1pPr>
            <a:lvl2pPr marL="742950" indent="-285750" eaLnBrk="0" hangingPunct="0">
              <a:defRPr>
                <a:solidFill>
                  <a:schemeClr val="tx1"/>
                </a:solidFill>
                <a:latin typeface="Times New Roman" panose="02020603050405020304" pitchFamily="18" charset="0"/>
                <a:cs typeface="Arial" panose="020B0604020202020204" pitchFamily="34" charset="0"/>
              </a:defRPr>
            </a:lvl2pPr>
            <a:lvl3pPr marL="1143000" indent="-228600" eaLnBrk="0" hangingPunct="0">
              <a:defRPr>
                <a:solidFill>
                  <a:schemeClr val="tx1"/>
                </a:solidFill>
                <a:latin typeface="Times New Roman" panose="02020603050405020304" pitchFamily="18" charset="0"/>
                <a:cs typeface="Arial" panose="020B0604020202020204" pitchFamily="34" charset="0"/>
              </a:defRPr>
            </a:lvl3pPr>
            <a:lvl4pPr marL="1600200" indent="-228600" eaLnBrk="0" hangingPunct="0">
              <a:defRPr>
                <a:solidFill>
                  <a:schemeClr val="tx1"/>
                </a:solidFill>
                <a:latin typeface="Times New Roman" panose="02020603050405020304" pitchFamily="18" charset="0"/>
                <a:cs typeface="Arial" panose="020B0604020202020204" pitchFamily="34" charset="0"/>
              </a:defRPr>
            </a:lvl4pPr>
            <a:lvl5pPr marL="2057400" indent="-228600" eaLnBrk="0" hangingPunct="0">
              <a:defRPr>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r>
              <a:rPr lang="fa-IR" altLang="fa-IR" sz="6600" dirty="0" smtClean="0">
                <a:solidFill>
                  <a:srgbClr val="92D050"/>
                </a:solidFill>
              </a:rPr>
              <a:t>پایان</a:t>
            </a:r>
            <a:endParaRPr lang="fa-IR" altLang="fa-IR" sz="6600" dirty="0">
              <a:solidFill>
                <a:srgbClr val="92D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9940">
                                            <p:txEl>
                                              <p:pRg st="0" end="0"/>
                                            </p:txEl>
                                          </p:spTgt>
                                        </p:tgtEl>
                                        <p:attrNameLst>
                                          <p:attrName>style.visibility</p:attrName>
                                        </p:attrNameLst>
                                      </p:cBhvr>
                                      <p:to>
                                        <p:strVal val="visible"/>
                                      </p:to>
                                    </p:set>
                                    <p:anim calcmode="lin" valueType="num">
                                      <p:cBhvr additive="base">
                                        <p:cTn id="7" dur="500" fill="hold"/>
                                        <p:tgtEl>
                                          <p:spTgt spid="3994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94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1128</Words>
  <Application>Microsoft Office PowerPoint</Application>
  <PresentationFormat>On-screen Show (4:3)</PresentationFormat>
  <Paragraphs>201</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فهرست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MRT www.Win2Farsi.com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MRT Pack 24 DVDs</dc:creator>
  <cp:lastModifiedBy>MRT Pack 24 DVDs</cp:lastModifiedBy>
  <cp:revision>1</cp:revision>
  <dcterms:created xsi:type="dcterms:W3CDTF">2017-06-24T15:36:15Z</dcterms:created>
  <dcterms:modified xsi:type="dcterms:W3CDTF">2017-06-24T15:42:07Z</dcterms:modified>
</cp:coreProperties>
</file>